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Lst>
  <p:sldSz cx="18288000" cy="10287000"/>
  <p:notesSz cx="6858000" cy="9144000"/>
  <p:embeddedFontLst>
    <p:embeddedFont>
      <p:font typeface="Lato Bold" charset="1" panose="020F0502020204030203"/>
      <p:regular r:id="rId18"/>
    </p:embeddedFont>
    <p:embeddedFont>
      <p:font typeface="League Spartan" charset="1" panose="00000800000000000000"/>
      <p:regular r:id="rId19"/>
    </p:embeddedFont>
    <p:embeddedFont>
      <p:font typeface="Poppins Bold" charset="1" panose="00000800000000000000"/>
      <p:regular r:id="rId20"/>
    </p:embeddedFont>
    <p:embeddedFont>
      <p:font typeface="Poppins" charset="1" panose="00000500000000000000"/>
      <p:regular r:id="rId21"/>
    </p:embeddedFont>
    <p:embeddedFont>
      <p:font typeface="Lato Bold Italics" charset="1" panose="020F0502020204030203"/>
      <p:regular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 Id="rId3" Target="../media/image9.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 Id="rId3" Target="../media/image10.png" Type="http://schemas.openxmlformats.org/officeDocument/2006/relationships/image"/><Relationship Id="rId4" Target="../media/image11.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 Id="rId3" Target="../media/image12.png" Type="http://schemas.openxmlformats.org/officeDocument/2006/relationships/image"/><Relationship Id="rId4" Target="../media/image13.svg" Type="http://schemas.openxmlformats.org/officeDocument/2006/relationships/image"/><Relationship Id="rId5" Target="../media/image14.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 Id="rId3" Target="../media/image15.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0312" t="0" r="-20312" b="0"/>
            </a:stretch>
          </a:blipFill>
        </p:spPr>
      </p:sp>
      <p:grpSp>
        <p:nvGrpSpPr>
          <p:cNvPr name="Group 3" id="3"/>
          <p:cNvGrpSpPr/>
          <p:nvPr/>
        </p:nvGrpSpPr>
        <p:grpSpPr>
          <a:xfrm rot="0">
            <a:off x="0" y="0"/>
            <a:ext cx="3086100" cy="10287000"/>
            <a:chOff x="0" y="0"/>
            <a:chExt cx="812800" cy="2709333"/>
          </a:xfrm>
        </p:grpSpPr>
        <p:sp>
          <p:nvSpPr>
            <p:cNvPr name="Freeform 4" id="4"/>
            <p:cNvSpPr/>
            <p:nvPr/>
          </p:nvSpPr>
          <p:spPr>
            <a:xfrm flipH="false" flipV="false" rot="0">
              <a:off x="0" y="0"/>
              <a:ext cx="812800" cy="2709333"/>
            </a:xfrm>
            <a:custGeom>
              <a:avLst/>
              <a:gdLst/>
              <a:ahLst/>
              <a:cxnLst/>
              <a:rect r="r" b="b" t="t" l="l"/>
              <a:pathLst>
                <a:path h="2709333" w="812800">
                  <a:moveTo>
                    <a:pt x="0" y="0"/>
                  </a:moveTo>
                  <a:lnTo>
                    <a:pt x="812800" y="0"/>
                  </a:lnTo>
                  <a:lnTo>
                    <a:pt x="812800" y="2709333"/>
                  </a:lnTo>
                  <a:lnTo>
                    <a:pt x="0" y="2709333"/>
                  </a:lnTo>
                  <a:close/>
                </a:path>
              </a:pathLst>
            </a:custGeom>
            <a:solidFill>
              <a:srgbClr val="593C8F"/>
            </a:solidFill>
          </p:spPr>
        </p:sp>
        <p:sp>
          <p:nvSpPr>
            <p:cNvPr name="TextBox 5" id="5"/>
            <p:cNvSpPr txBox="true"/>
            <p:nvPr/>
          </p:nvSpPr>
          <p:spPr>
            <a:xfrm>
              <a:off x="0" y="-47625"/>
              <a:ext cx="812800" cy="2756958"/>
            </a:xfrm>
            <a:prstGeom prst="rect">
              <a:avLst/>
            </a:prstGeom>
          </p:spPr>
          <p:txBody>
            <a:bodyPr anchor="ctr" rtlCol="false" tIns="50800" lIns="50800" bIns="50800" rIns="50800"/>
            <a:lstStyle/>
            <a:p>
              <a:pPr algn="ctr">
                <a:lnSpc>
                  <a:spcPts val="2659"/>
                </a:lnSpc>
              </a:pPr>
            </a:p>
          </p:txBody>
        </p:sp>
      </p:grpSp>
      <p:sp>
        <p:nvSpPr>
          <p:cNvPr name="AutoShape 6" id="6"/>
          <p:cNvSpPr/>
          <p:nvPr/>
        </p:nvSpPr>
        <p:spPr>
          <a:xfrm flipV="true">
            <a:off x="3648402" y="5561705"/>
            <a:ext cx="9687995" cy="20505"/>
          </a:xfrm>
          <a:prstGeom prst="line">
            <a:avLst/>
          </a:prstGeom>
          <a:ln cap="flat" w="38100">
            <a:solidFill>
              <a:srgbClr val="000000"/>
            </a:solidFill>
            <a:prstDash val="solid"/>
            <a:headEnd type="none" len="sm" w="sm"/>
            <a:tailEnd type="none" len="sm" w="sm"/>
          </a:ln>
        </p:spPr>
      </p:sp>
      <p:sp>
        <p:nvSpPr>
          <p:cNvPr name="Freeform 7" id="7"/>
          <p:cNvSpPr/>
          <p:nvPr/>
        </p:nvSpPr>
        <p:spPr>
          <a:xfrm flipH="false" flipV="false" rot="0">
            <a:off x="13763158" y="387350"/>
            <a:ext cx="4160184" cy="4114800"/>
          </a:xfrm>
          <a:custGeom>
            <a:avLst/>
            <a:gdLst/>
            <a:ahLst/>
            <a:cxnLst/>
            <a:rect r="r" b="b" t="t" l="l"/>
            <a:pathLst>
              <a:path h="4114800" w="4160184">
                <a:moveTo>
                  <a:pt x="0" y="0"/>
                </a:moveTo>
                <a:lnTo>
                  <a:pt x="4160184" y="0"/>
                </a:lnTo>
                <a:lnTo>
                  <a:pt x="4160184" y="4114800"/>
                </a:lnTo>
                <a:lnTo>
                  <a:pt x="0" y="4114800"/>
                </a:lnTo>
                <a:lnTo>
                  <a:pt x="0" y="0"/>
                </a:lnTo>
                <a:close/>
              </a:path>
            </a:pathLst>
          </a:custGeom>
          <a:blipFill>
            <a:blip r:embed="rId3">
              <a:alphaModFix amt="37000"/>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147803" y="7070003"/>
            <a:ext cx="2790493" cy="2554008"/>
          </a:xfrm>
          <a:custGeom>
            <a:avLst/>
            <a:gdLst/>
            <a:ahLst/>
            <a:cxnLst/>
            <a:rect r="r" b="b" t="t" l="l"/>
            <a:pathLst>
              <a:path h="2554008" w="2790493">
                <a:moveTo>
                  <a:pt x="0" y="0"/>
                </a:moveTo>
                <a:lnTo>
                  <a:pt x="2790494" y="0"/>
                </a:lnTo>
                <a:lnTo>
                  <a:pt x="2790494" y="2554008"/>
                </a:lnTo>
                <a:lnTo>
                  <a:pt x="0" y="2554008"/>
                </a:lnTo>
                <a:lnTo>
                  <a:pt x="0" y="0"/>
                </a:lnTo>
                <a:close/>
              </a:path>
            </a:pathLst>
          </a:custGeom>
          <a:blipFill>
            <a:blip r:embed="rId5"/>
            <a:stretch>
              <a:fillRect l="0" t="-4629" r="0" b="-4629"/>
            </a:stretch>
          </a:blipFill>
        </p:spPr>
      </p:sp>
      <p:sp>
        <p:nvSpPr>
          <p:cNvPr name="TextBox 9" id="9"/>
          <p:cNvSpPr txBox="true"/>
          <p:nvPr/>
        </p:nvSpPr>
        <p:spPr>
          <a:xfrm rot="0">
            <a:off x="3648322" y="1680589"/>
            <a:ext cx="7218503" cy="1375921"/>
          </a:xfrm>
          <a:prstGeom prst="rect">
            <a:avLst/>
          </a:prstGeom>
        </p:spPr>
        <p:txBody>
          <a:bodyPr anchor="t" rtlCol="false" tIns="0" lIns="0" bIns="0" rIns="0">
            <a:spAutoFit/>
          </a:bodyPr>
          <a:lstStyle/>
          <a:p>
            <a:pPr algn="l">
              <a:lnSpc>
                <a:spcPts val="11265"/>
              </a:lnSpc>
              <a:spcBef>
                <a:spcPct val="0"/>
              </a:spcBef>
            </a:pPr>
            <a:r>
              <a:rPr lang="en-US" sz="8046">
                <a:solidFill>
                  <a:srgbClr val="000000"/>
                </a:solidFill>
                <a:latin typeface="Lato Bold"/>
              </a:rPr>
              <a:t>TASK 3</a:t>
            </a:r>
          </a:p>
        </p:txBody>
      </p:sp>
      <p:sp>
        <p:nvSpPr>
          <p:cNvPr name="TextBox 10" id="10"/>
          <p:cNvSpPr txBox="true"/>
          <p:nvPr/>
        </p:nvSpPr>
        <p:spPr>
          <a:xfrm rot="0">
            <a:off x="3648362" y="3394075"/>
            <a:ext cx="8129925" cy="1749425"/>
          </a:xfrm>
          <a:prstGeom prst="rect">
            <a:avLst/>
          </a:prstGeom>
        </p:spPr>
        <p:txBody>
          <a:bodyPr anchor="t" rtlCol="false" tIns="0" lIns="0" bIns="0" rIns="0">
            <a:spAutoFit/>
          </a:bodyPr>
          <a:lstStyle/>
          <a:p>
            <a:pPr algn="l">
              <a:lnSpc>
                <a:spcPts val="7000"/>
              </a:lnSpc>
              <a:spcBef>
                <a:spcPct val="0"/>
              </a:spcBef>
            </a:pPr>
            <a:r>
              <a:rPr lang="en-US" sz="5000">
                <a:solidFill>
                  <a:srgbClr val="593C8F"/>
                </a:solidFill>
                <a:latin typeface="League Spartan"/>
              </a:rPr>
              <a:t>SONGS ANALYSIS WITH POWER BI</a:t>
            </a:r>
          </a:p>
        </p:txBody>
      </p:sp>
      <p:sp>
        <p:nvSpPr>
          <p:cNvPr name="TextBox 11" id="11"/>
          <p:cNvSpPr txBox="true"/>
          <p:nvPr/>
        </p:nvSpPr>
        <p:spPr>
          <a:xfrm rot="0">
            <a:off x="3648362" y="6955703"/>
            <a:ext cx="6583633" cy="2831748"/>
          </a:xfrm>
          <a:prstGeom prst="rect">
            <a:avLst/>
          </a:prstGeom>
        </p:spPr>
        <p:txBody>
          <a:bodyPr anchor="t" rtlCol="false" tIns="0" lIns="0" bIns="0" rIns="0">
            <a:spAutoFit/>
          </a:bodyPr>
          <a:lstStyle/>
          <a:p>
            <a:pPr algn="l">
              <a:lnSpc>
                <a:spcPts val="5619"/>
              </a:lnSpc>
            </a:pPr>
            <a:r>
              <a:rPr lang="en-US" sz="4013">
                <a:solidFill>
                  <a:srgbClr val="000000"/>
                </a:solidFill>
                <a:latin typeface="Poppins Bold"/>
              </a:rPr>
              <a:t>Rohit Kamble</a:t>
            </a:r>
          </a:p>
          <a:p>
            <a:pPr algn="l">
              <a:lnSpc>
                <a:spcPts val="5619"/>
              </a:lnSpc>
            </a:pPr>
          </a:p>
          <a:p>
            <a:pPr algn="l">
              <a:lnSpc>
                <a:spcPts val="5619"/>
              </a:lnSpc>
            </a:pPr>
            <a:r>
              <a:rPr lang="en-US" sz="4013">
                <a:solidFill>
                  <a:srgbClr val="000000"/>
                </a:solidFill>
                <a:latin typeface="Poppins Bold"/>
              </a:rPr>
              <a:t>Batch: MIP-DA-10</a:t>
            </a:r>
          </a:p>
          <a:p>
            <a:pPr algn="l">
              <a:lnSpc>
                <a:spcPts val="5619"/>
              </a:lnSpc>
              <a:spcBef>
                <a:spcPct val="0"/>
              </a:spcBef>
            </a:pP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03899" y="-506879"/>
            <a:ext cx="19932249" cy="10287000"/>
            <a:chOff x="0" y="0"/>
            <a:chExt cx="5249646" cy="2709333"/>
          </a:xfrm>
        </p:grpSpPr>
        <p:sp>
          <p:nvSpPr>
            <p:cNvPr name="Freeform 3" id="3"/>
            <p:cNvSpPr/>
            <p:nvPr/>
          </p:nvSpPr>
          <p:spPr>
            <a:xfrm flipH="false" flipV="false" rot="0">
              <a:off x="0" y="0"/>
              <a:ext cx="5249646" cy="2709333"/>
            </a:xfrm>
            <a:custGeom>
              <a:avLst/>
              <a:gdLst/>
              <a:ahLst/>
              <a:cxnLst/>
              <a:rect r="r" b="b" t="t" l="l"/>
              <a:pathLst>
                <a:path h="2709333" w="5249646">
                  <a:moveTo>
                    <a:pt x="0" y="0"/>
                  </a:moveTo>
                  <a:lnTo>
                    <a:pt x="5249646" y="0"/>
                  </a:lnTo>
                  <a:lnTo>
                    <a:pt x="5249646" y="2709333"/>
                  </a:lnTo>
                  <a:lnTo>
                    <a:pt x="0" y="2709333"/>
                  </a:lnTo>
                  <a:close/>
                </a:path>
              </a:pathLst>
            </a:custGeom>
            <a:solidFill>
              <a:srgbClr val="593C8F"/>
            </a:solidFill>
          </p:spPr>
        </p:sp>
        <p:sp>
          <p:nvSpPr>
            <p:cNvPr name="TextBox 4" id="4"/>
            <p:cNvSpPr txBox="true"/>
            <p:nvPr/>
          </p:nvSpPr>
          <p:spPr>
            <a:xfrm>
              <a:off x="0" y="-47625"/>
              <a:ext cx="5249646" cy="2756958"/>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2415389" y="1358656"/>
            <a:ext cx="13457222" cy="7569687"/>
          </a:xfrm>
          <a:custGeom>
            <a:avLst/>
            <a:gdLst/>
            <a:ahLst/>
            <a:cxnLst/>
            <a:rect r="r" b="b" t="t" l="l"/>
            <a:pathLst>
              <a:path h="7569687" w="13457222">
                <a:moveTo>
                  <a:pt x="0" y="0"/>
                </a:moveTo>
                <a:lnTo>
                  <a:pt x="13457222" y="0"/>
                </a:lnTo>
                <a:lnTo>
                  <a:pt x="13457222" y="7569688"/>
                </a:lnTo>
                <a:lnTo>
                  <a:pt x="0" y="7569688"/>
                </a:lnTo>
                <a:lnTo>
                  <a:pt x="0" y="0"/>
                </a:lnTo>
                <a:close/>
              </a:path>
            </a:pathLst>
          </a:custGeom>
          <a:blipFill>
            <a:blip r:embed="rId2"/>
            <a:stretch>
              <a:fillRect l="0" t="0" r="0" b="0"/>
            </a:stretch>
          </a:blipFill>
        </p:spPr>
      </p:sp>
      <p:sp>
        <p:nvSpPr>
          <p:cNvPr name="TextBox 6" id="6"/>
          <p:cNvSpPr txBox="true"/>
          <p:nvPr/>
        </p:nvSpPr>
        <p:spPr>
          <a:xfrm rot="0">
            <a:off x="3677345" y="206502"/>
            <a:ext cx="3452718" cy="936625"/>
          </a:xfrm>
          <a:prstGeom prst="rect">
            <a:avLst/>
          </a:prstGeom>
        </p:spPr>
        <p:txBody>
          <a:bodyPr anchor="t" rtlCol="false" tIns="0" lIns="0" bIns="0" rIns="0">
            <a:spAutoFit/>
          </a:bodyPr>
          <a:lstStyle/>
          <a:p>
            <a:pPr algn="l">
              <a:lnSpc>
                <a:spcPts val="7699"/>
              </a:lnSpc>
              <a:spcBef>
                <a:spcPct val="0"/>
              </a:spcBef>
            </a:pPr>
            <a:r>
              <a:rPr lang="en-US" sz="5499">
                <a:solidFill>
                  <a:srgbClr val="FFFFFF"/>
                </a:solidFill>
                <a:latin typeface="Lato Bold"/>
              </a:rPr>
              <a:t>4-5</a:t>
            </a:r>
          </a:p>
        </p:txBody>
      </p:sp>
      <p:sp>
        <p:nvSpPr>
          <p:cNvPr name="TextBox 7" id="7"/>
          <p:cNvSpPr txBox="true"/>
          <p:nvPr/>
        </p:nvSpPr>
        <p:spPr>
          <a:xfrm rot="0">
            <a:off x="5403704" y="339979"/>
            <a:ext cx="8717042" cy="688721"/>
          </a:xfrm>
          <a:prstGeom prst="rect">
            <a:avLst/>
          </a:prstGeom>
        </p:spPr>
        <p:txBody>
          <a:bodyPr anchor="t" rtlCol="false" tIns="0" lIns="0" bIns="0" rIns="0">
            <a:spAutoFit/>
          </a:bodyPr>
          <a:lstStyle/>
          <a:p>
            <a:pPr algn="ctr">
              <a:lnSpc>
                <a:spcPts val="5614"/>
              </a:lnSpc>
              <a:spcBef>
                <a:spcPct val="0"/>
              </a:spcBef>
            </a:pPr>
            <a:r>
              <a:rPr lang="en-US" sz="4010">
                <a:solidFill>
                  <a:srgbClr val="FFFFFF"/>
                </a:solidFill>
                <a:latin typeface="Lato Bold"/>
              </a:rPr>
              <a:t>Temporal trends and user engagement</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0312" t="0" r="-20312" b="0"/>
            </a:stretch>
          </a:blipFill>
        </p:spPr>
      </p:sp>
      <p:sp>
        <p:nvSpPr>
          <p:cNvPr name="TextBox 3" id="3"/>
          <p:cNvSpPr txBox="true"/>
          <p:nvPr/>
        </p:nvSpPr>
        <p:spPr>
          <a:xfrm rot="0">
            <a:off x="1475061" y="4219224"/>
            <a:ext cx="4419532" cy="738238"/>
          </a:xfrm>
          <a:prstGeom prst="rect">
            <a:avLst/>
          </a:prstGeom>
        </p:spPr>
        <p:txBody>
          <a:bodyPr anchor="t" rtlCol="false" tIns="0" lIns="0" bIns="0" rIns="0">
            <a:spAutoFit/>
          </a:bodyPr>
          <a:lstStyle/>
          <a:p>
            <a:pPr algn="l">
              <a:lnSpc>
                <a:spcPts val="6018"/>
              </a:lnSpc>
              <a:spcBef>
                <a:spcPct val="0"/>
              </a:spcBef>
            </a:pPr>
            <a:r>
              <a:rPr lang="en-US" sz="4298">
                <a:solidFill>
                  <a:srgbClr val="593C8F"/>
                </a:solidFill>
                <a:latin typeface="League Spartan"/>
              </a:rPr>
              <a:t>KEY FINDINGS</a:t>
            </a:r>
          </a:p>
        </p:txBody>
      </p:sp>
      <p:sp>
        <p:nvSpPr>
          <p:cNvPr name="AutoShape 4" id="4"/>
          <p:cNvSpPr/>
          <p:nvPr/>
        </p:nvSpPr>
        <p:spPr>
          <a:xfrm>
            <a:off x="1028720" y="5143500"/>
            <a:ext cx="5184731" cy="0"/>
          </a:xfrm>
          <a:prstGeom prst="line">
            <a:avLst/>
          </a:prstGeom>
          <a:ln cap="flat" w="38100">
            <a:solidFill>
              <a:srgbClr val="000000"/>
            </a:solidFill>
            <a:prstDash val="solid"/>
            <a:headEnd type="none" len="sm" w="sm"/>
            <a:tailEnd type="none" len="sm" w="sm"/>
          </a:ln>
        </p:spPr>
      </p:sp>
      <p:grpSp>
        <p:nvGrpSpPr>
          <p:cNvPr name="Group 5" id="5"/>
          <p:cNvGrpSpPr/>
          <p:nvPr/>
        </p:nvGrpSpPr>
        <p:grpSpPr>
          <a:xfrm rot="0">
            <a:off x="6404696" y="0"/>
            <a:ext cx="11883304" cy="10287000"/>
            <a:chOff x="0" y="0"/>
            <a:chExt cx="3129759" cy="2709333"/>
          </a:xfrm>
        </p:grpSpPr>
        <p:sp>
          <p:nvSpPr>
            <p:cNvPr name="Freeform 6" id="6"/>
            <p:cNvSpPr/>
            <p:nvPr/>
          </p:nvSpPr>
          <p:spPr>
            <a:xfrm flipH="false" flipV="false" rot="0">
              <a:off x="0" y="0"/>
              <a:ext cx="3129759" cy="2709333"/>
            </a:xfrm>
            <a:custGeom>
              <a:avLst/>
              <a:gdLst/>
              <a:ahLst/>
              <a:cxnLst/>
              <a:rect r="r" b="b" t="t" l="l"/>
              <a:pathLst>
                <a:path h="2709333" w="3129759">
                  <a:moveTo>
                    <a:pt x="0" y="0"/>
                  </a:moveTo>
                  <a:lnTo>
                    <a:pt x="3129759" y="0"/>
                  </a:lnTo>
                  <a:lnTo>
                    <a:pt x="3129759" y="2709333"/>
                  </a:lnTo>
                  <a:lnTo>
                    <a:pt x="0" y="2709333"/>
                  </a:lnTo>
                  <a:close/>
                </a:path>
              </a:pathLst>
            </a:custGeom>
            <a:solidFill>
              <a:srgbClr val="593C8F"/>
            </a:solidFill>
          </p:spPr>
        </p:sp>
        <p:sp>
          <p:nvSpPr>
            <p:cNvPr name="TextBox 7" id="7"/>
            <p:cNvSpPr txBox="true"/>
            <p:nvPr/>
          </p:nvSpPr>
          <p:spPr>
            <a:xfrm>
              <a:off x="0" y="-47625"/>
              <a:ext cx="3129759" cy="2756958"/>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7264408" y="597220"/>
            <a:ext cx="862961" cy="862961"/>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0000">
                    <a:alpha val="100000"/>
                  </a:srgbClr>
                </a:gs>
                <a:gs pos="100000">
                  <a:srgbClr val="3533CD">
                    <a:alpha val="100000"/>
                  </a:srgbClr>
                </a:gs>
              </a:gsLst>
              <a:lin ang="0"/>
            </a:gradFill>
          </p:spPr>
        </p:sp>
        <p:sp>
          <p:nvSpPr>
            <p:cNvPr name="TextBox 10" id="10"/>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7264408" y="3086100"/>
            <a:ext cx="862961" cy="862961"/>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0000">
                    <a:alpha val="100000"/>
                  </a:srgbClr>
                </a:gs>
                <a:gs pos="100000">
                  <a:srgbClr val="3533CD">
                    <a:alpha val="100000"/>
                  </a:srgbClr>
                </a:gs>
              </a:gsLst>
              <a:lin ang="0"/>
            </a:gradFill>
          </p:spPr>
        </p:sp>
        <p:sp>
          <p:nvSpPr>
            <p:cNvPr name="TextBox 13" id="13"/>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7264408" y="5574980"/>
            <a:ext cx="862961" cy="862961"/>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0000">
                    <a:alpha val="100000"/>
                  </a:srgbClr>
                </a:gs>
                <a:gs pos="100000">
                  <a:srgbClr val="3533CD">
                    <a:alpha val="100000"/>
                  </a:srgbClr>
                </a:gs>
              </a:gsLst>
              <a:lin ang="0"/>
            </a:gradFill>
          </p:spPr>
        </p:sp>
        <p:sp>
          <p:nvSpPr>
            <p:cNvPr name="TextBox 16" id="16"/>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sp>
        <p:nvSpPr>
          <p:cNvPr name="TextBox 17" id="17"/>
          <p:cNvSpPr txBox="true"/>
          <p:nvPr/>
        </p:nvSpPr>
        <p:spPr>
          <a:xfrm rot="0">
            <a:off x="8994188" y="180975"/>
            <a:ext cx="8265112" cy="1609725"/>
          </a:xfrm>
          <a:prstGeom prst="rect">
            <a:avLst/>
          </a:prstGeom>
        </p:spPr>
        <p:txBody>
          <a:bodyPr anchor="t" rtlCol="false" tIns="0" lIns="0" bIns="0" rIns="0">
            <a:spAutoFit/>
          </a:bodyPr>
          <a:lstStyle/>
          <a:p>
            <a:pPr algn="l">
              <a:lnSpc>
                <a:spcPts val="4200"/>
              </a:lnSpc>
              <a:spcBef>
                <a:spcPct val="0"/>
              </a:spcBef>
            </a:pPr>
            <a:r>
              <a:rPr lang="en-US" sz="3000">
                <a:solidFill>
                  <a:srgbClr val="FFFFFF"/>
                </a:solidFill>
                <a:latin typeface="Poppins"/>
              </a:rPr>
              <a:t>Its very feasible to do visualization analysis when dataset is clean and properly processed and in proper format</a:t>
            </a:r>
          </a:p>
        </p:txBody>
      </p:sp>
      <p:grpSp>
        <p:nvGrpSpPr>
          <p:cNvPr name="Group 18" id="18"/>
          <p:cNvGrpSpPr/>
          <p:nvPr/>
        </p:nvGrpSpPr>
        <p:grpSpPr>
          <a:xfrm rot="0">
            <a:off x="7264408" y="8395339"/>
            <a:ext cx="862961" cy="862961"/>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0000">
                    <a:alpha val="100000"/>
                  </a:srgbClr>
                </a:gs>
                <a:gs pos="100000">
                  <a:srgbClr val="3533CD">
                    <a:alpha val="100000"/>
                  </a:srgbClr>
                </a:gs>
              </a:gsLst>
              <a:lin ang="0"/>
            </a:gradFill>
          </p:spPr>
        </p:sp>
        <p:sp>
          <p:nvSpPr>
            <p:cNvPr name="TextBox 20" id="20"/>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sp>
        <p:nvSpPr>
          <p:cNvPr name="TextBox 21" id="21"/>
          <p:cNvSpPr txBox="true"/>
          <p:nvPr/>
        </p:nvSpPr>
        <p:spPr>
          <a:xfrm rot="0">
            <a:off x="8994188" y="2669855"/>
            <a:ext cx="9293812" cy="1609725"/>
          </a:xfrm>
          <a:prstGeom prst="rect">
            <a:avLst/>
          </a:prstGeom>
        </p:spPr>
        <p:txBody>
          <a:bodyPr anchor="t" rtlCol="false" tIns="0" lIns="0" bIns="0" rIns="0">
            <a:spAutoFit/>
          </a:bodyPr>
          <a:lstStyle/>
          <a:p>
            <a:pPr algn="l">
              <a:lnSpc>
                <a:spcPts val="4200"/>
              </a:lnSpc>
              <a:spcBef>
                <a:spcPct val="0"/>
              </a:spcBef>
            </a:pPr>
            <a:r>
              <a:rPr lang="en-US" sz="3000">
                <a:solidFill>
                  <a:srgbClr val="FFFFFF"/>
                </a:solidFill>
                <a:latin typeface="Poppins"/>
              </a:rPr>
              <a:t>From EDA analysis :</a:t>
            </a:r>
            <a:r>
              <a:rPr lang="en-US" sz="3000">
                <a:solidFill>
                  <a:srgbClr val="FFFFFF"/>
                </a:solidFill>
                <a:latin typeface="Poppins"/>
              </a:rPr>
              <a:t> With increase in views, likes and comments increases too. Also similar content posted around 2019 must be preferred</a:t>
            </a:r>
          </a:p>
        </p:txBody>
      </p:sp>
      <p:sp>
        <p:nvSpPr>
          <p:cNvPr name="TextBox 22" id="22"/>
          <p:cNvSpPr txBox="true"/>
          <p:nvPr/>
        </p:nvSpPr>
        <p:spPr>
          <a:xfrm rot="0">
            <a:off x="8994188" y="5158736"/>
            <a:ext cx="8265112" cy="1609725"/>
          </a:xfrm>
          <a:prstGeom prst="rect">
            <a:avLst/>
          </a:prstGeom>
        </p:spPr>
        <p:txBody>
          <a:bodyPr anchor="t" rtlCol="false" tIns="0" lIns="0" bIns="0" rIns="0">
            <a:spAutoFit/>
          </a:bodyPr>
          <a:lstStyle/>
          <a:p>
            <a:pPr algn="l">
              <a:lnSpc>
                <a:spcPts val="4200"/>
              </a:lnSpc>
              <a:spcBef>
                <a:spcPct val="0"/>
              </a:spcBef>
            </a:pPr>
            <a:r>
              <a:rPr lang="en-US" sz="3000">
                <a:solidFill>
                  <a:srgbClr val="FFFFFF"/>
                </a:solidFill>
                <a:latin typeface="Poppins"/>
              </a:rPr>
              <a:t>Content analysis show the popular tags and description that must be used to increase engagement</a:t>
            </a:r>
          </a:p>
        </p:txBody>
      </p:sp>
      <p:sp>
        <p:nvSpPr>
          <p:cNvPr name="TextBox 23" id="23"/>
          <p:cNvSpPr txBox="true"/>
          <p:nvPr/>
        </p:nvSpPr>
        <p:spPr>
          <a:xfrm rot="0">
            <a:off x="8994188" y="7712395"/>
            <a:ext cx="8265112" cy="2143125"/>
          </a:xfrm>
          <a:prstGeom prst="rect">
            <a:avLst/>
          </a:prstGeom>
        </p:spPr>
        <p:txBody>
          <a:bodyPr anchor="t" rtlCol="false" tIns="0" lIns="0" bIns="0" rIns="0">
            <a:spAutoFit/>
          </a:bodyPr>
          <a:lstStyle/>
          <a:p>
            <a:pPr algn="l">
              <a:lnSpc>
                <a:spcPts val="4200"/>
              </a:lnSpc>
              <a:spcBef>
                <a:spcPct val="0"/>
              </a:spcBef>
            </a:pPr>
            <a:r>
              <a:rPr lang="en-US" sz="3000">
                <a:solidFill>
                  <a:srgbClr val="FFFFFF"/>
                </a:solidFill>
                <a:latin typeface="Poppins"/>
              </a:rPr>
              <a:t>Maintain a consistent posting schedule to build a loyal audience base. Consistency can keep your channel active and encourage repeat views.</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2092906"/>
            <a:ext cx="18288000" cy="10002353"/>
          </a:xfrm>
          <a:custGeom>
            <a:avLst/>
            <a:gdLst/>
            <a:ahLst/>
            <a:cxnLst/>
            <a:rect r="r" b="b" t="t" l="l"/>
            <a:pathLst>
              <a:path h="10002353" w="18288000">
                <a:moveTo>
                  <a:pt x="0" y="0"/>
                </a:moveTo>
                <a:lnTo>
                  <a:pt x="18288000" y="0"/>
                </a:lnTo>
                <a:lnTo>
                  <a:pt x="18288000" y="10002353"/>
                </a:lnTo>
                <a:lnTo>
                  <a:pt x="0" y="10002353"/>
                </a:lnTo>
                <a:lnTo>
                  <a:pt x="0" y="0"/>
                </a:lnTo>
                <a:close/>
              </a:path>
            </a:pathLst>
          </a:custGeom>
          <a:blipFill>
            <a:blip r:embed="rId2"/>
            <a:stretch>
              <a:fillRect l="0" t="-9702" r="0" b="-27425"/>
            </a:stretch>
          </a:blipFill>
        </p:spPr>
      </p:sp>
      <p:sp>
        <p:nvSpPr>
          <p:cNvPr name="TextBox 3" id="3"/>
          <p:cNvSpPr txBox="true"/>
          <p:nvPr/>
        </p:nvSpPr>
        <p:spPr>
          <a:xfrm rot="0">
            <a:off x="3812037" y="8328983"/>
            <a:ext cx="10143658" cy="1375155"/>
          </a:xfrm>
          <a:prstGeom prst="rect">
            <a:avLst/>
          </a:prstGeom>
        </p:spPr>
        <p:txBody>
          <a:bodyPr anchor="t" rtlCol="false" tIns="0" lIns="0" bIns="0" rIns="0">
            <a:spAutoFit/>
          </a:bodyPr>
          <a:lstStyle/>
          <a:p>
            <a:pPr algn="ctr">
              <a:lnSpc>
                <a:spcPts val="11272"/>
              </a:lnSpc>
              <a:spcBef>
                <a:spcPct val="0"/>
              </a:spcBef>
            </a:pPr>
            <a:r>
              <a:rPr lang="en-US" sz="8051">
                <a:solidFill>
                  <a:srgbClr val="593C8F"/>
                </a:solidFill>
                <a:latin typeface="League Spartan"/>
              </a:rPr>
              <a:t>THANK YOU</a:t>
            </a:r>
          </a:p>
        </p:txBody>
      </p:sp>
      <p:sp>
        <p:nvSpPr>
          <p:cNvPr name="AutoShape 4" id="4"/>
          <p:cNvSpPr/>
          <p:nvPr/>
        </p:nvSpPr>
        <p:spPr>
          <a:xfrm>
            <a:off x="5637746" y="9850627"/>
            <a:ext cx="6492240" cy="0"/>
          </a:xfrm>
          <a:prstGeom prst="line">
            <a:avLst/>
          </a:prstGeom>
          <a:ln cap="flat" w="38100">
            <a:solidFill>
              <a:srgbClr val="000000"/>
            </a:solidFill>
            <a:prstDash val="solid"/>
            <a:headEnd type="none" len="sm" w="sm"/>
            <a:tailEnd type="none" len="sm" w="sm"/>
          </a:ln>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9499600" cy="10287000"/>
            <a:chOff x="0" y="0"/>
            <a:chExt cx="2501952" cy="2709333"/>
          </a:xfrm>
        </p:grpSpPr>
        <p:sp>
          <p:nvSpPr>
            <p:cNvPr name="Freeform 3" id="3"/>
            <p:cNvSpPr/>
            <p:nvPr/>
          </p:nvSpPr>
          <p:spPr>
            <a:xfrm flipH="false" flipV="false" rot="0">
              <a:off x="0" y="0"/>
              <a:ext cx="2501952" cy="2709333"/>
            </a:xfrm>
            <a:custGeom>
              <a:avLst/>
              <a:gdLst/>
              <a:ahLst/>
              <a:cxnLst/>
              <a:rect r="r" b="b" t="t" l="l"/>
              <a:pathLst>
                <a:path h="2709333" w="2501952">
                  <a:moveTo>
                    <a:pt x="0" y="0"/>
                  </a:moveTo>
                  <a:lnTo>
                    <a:pt x="2501952" y="0"/>
                  </a:lnTo>
                  <a:lnTo>
                    <a:pt x="2501952" y="2709333"/>
                  </a:lnTo>
                  <a:lnTo>
                    <a:pt x="0" y="2709333"/>
                  </a:lnTo>
                  <a:close/>
                </a:path>
              </a:pathLst>
            </a:custGeom>
            <a:solidFill>
              <a:srgbClr val="593C8F"/>
            </a:solidFill>
          </p:spPr>
        </p:sp>
        <p:sp>
          <p:nvSpPr>
            <p:cNvPr name="TextBox 4" id="4"/>
            <p:cNvSpPr txBox="true"/>
            <p:nvPr/>
          </p:nvSpPr>
          <p:spPr>
            <a:xfrm>
              <a:off x="0" y="-47625"/>
              <a:ext cx="2501952" cy="2756958"/>
            </a:xfrm>
            <a:prstGeom prst="rect">
              <a:avLst/>
            </a:prstGeom>
          </p:spPr>
          <p:txBody>
            <a:bodyPr anchor="ctr" rtlCol="false" tIns="50800" lIns="50800" bIns="50800" rIns="50800"/>
            <a:lstStyle/>
            <a:p>
              <a:pPr algn="ctr">
                <a:lnSpc>
                  <a:spcPts val="2659"/>
                </a:lnSpc>
              </a:pPr>
            </a:p>
          </p:txBody>
        </p:sp>
      </p:grpSp>
      <p:sp>
        <p:nvSpPr>
          <p:cNvPr name="AutoShape 5" id="5"/>
          <p:cNvSpPr/>
          <p:nvPr/>
        </p:nvSpPr>
        <p:spPr>
          <a:xfrm flipV="true">
            <a:off x="1029792" y="2233059"/>
            <a:ext cx="5761990" cy="19050"/>
          </a:xfrm>
          <a:prstGeom prst="line">
            <a:avLst/>
          </a:prstGeom>
          <a:ln cap="flat" w="38100">
            <a:solidFill>
              <a:srgbClr val="FFFFFF"/>
            </a:solidFill>
            <a:prstDash val="solid"/>
            <a:headEnd type="none" len="sm" w="sm"/>
            <a:tailEnd type="none" len="sm" w="sm"/>
          </a:ln>
        </p:spPr>
      </p:sp>
      <p:sp>
        <p:nvSpPr>
          <p:cNvPr name="Freeform 6" id="6"/>
          <p:cNvSpPr/>
          <p:nvPr/>
        </p:nvSpPr>
        <p:spPr>
          <a:xfrm flipH="false" flipV="false" rot="0">
            <a:off x="3268350" y="2914386"/>
            <a:ext cx="1117674" cy="827079"/>
          </a:xfrm>
          <a:custGeom>
            <a:avLst/>
            <a:gdLst/>
            <a:ahLst/>
            <a:cxnLst/>
            <a:rect r="r" b="b" t="t" l="l"/>
            <a:pathLst>
              <a:path h="827079" w="1117674">
                <a:moveTo>
                  <a:pt x="0" y="0"/>
                </a:moveTo>
                <a:lnTo>
                  <a:pt x="1117674" y="0"/>
                </a:lnTo>
                <a:lnTo>
                  <a:pt x="1117674" y="827079"/>
                </a:lnTo>
                <a:lnTo>
                  <a:pt x="0" y="82707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7" id="7"/>
          <p:cNvGrpSpPr>
            <a:grpSpLocks noChangeAspect="true"/>
          </p:cNvGrpSpPr>
          <p:nvPr/>
        </p:nvGrpSpPr>
        <p:grpSpPr>
          <a:xfrm rot="0">
            <a:off x="8772521" y="1948770"/>
            <a:ext cx="6186541" cy="6389459"/>
            <a:chOff x="0" y="0"/>
            <a:chExt cx="6350000" cy="6558280"/>
          </a:xfrm>
        </p:grpSpPr>
        <p:sp>
          <p:nvSpPr>
            <p:cNvPr name="Freeform 8" id="8"/>
            <p:cNvSpPr/>
            <p:nvPr/>
          </p:nvSpPr>
          <p:spPr>
            <a:xfrm flipH="false" flipV="false" rot="0">
              <a:off x="74930" y="74930"/>
              <a:ext cx="6200140" cy="6408420"/>
            </a:xfrm>
            <a:custGeom>
              <a:avLst/>
              <a:gdLst/>
              <a:ahLst/>
              <a:cxnLst/>
              <a:rect r="r" b="b" t="t" l="l"/>
              <a:pathLst>
                <a:path h="6408420" w="6200140">
                  <a:moveTo>
                    <a:pt x="6200140" y="5351780"/>
                  </a:moveTo>
                  <a:cubicBezTo>
                    <a:pt x="6200140" y="5935980"/>
                    <a:pt x="5726430" y="6408420"/>
                    <a:pt x="5143500" y="6408420"/>
                  </a:cubicBezTo>
                  <a:lnTo>
                    <a:pt x="1056640" y="6408420"/>
                  </a:lnTo>
                  <a:cubicBezTo>
                    <a:pt x="472440" y="6408420"/>
                    <a:pt x="0" y="5934710"/>
                    <a:pt x="0" y="5351780"/>
                  </a:cubicBezTo>
                  <a:lnTo>
                    <a:pt x="0" y="1056640"/>
                  </a:lnTo>
                  <a:cubicBezTo>
                    <a:pt x="0" y="472440"/>
                    <a:pt x="473710" y="0"/>
                    <a:pt x="1056640" y="0"/>
                  </a:cubicBezTo>
                  <a:lnTo>
                    <a:pt x="5143500" y="0"/>
                  </a:lnTo>
                  <a:cubicBezTo>
                    <a:pt x="5727700" y="0"/>
                    <a:pt x="6200140" y="473710"/>
                    <a:pt x="6200140" y="1056640"/>
                  </a:cubicBezTo>
                  <a:lnTo>
                    <a:pt x="6200140" y="5351780"/>
                  </a:lnTo>
                  <a:close/>
                </a:path>
              </a:pathLst>
            </a:custGeom>
            <a:blipFill>
              <a:blip r:embed="rId4"/>
              <a:stretch>
                <a:fillRect l="-28410" t="0" r="-55748" b="0"/>
              </a:stretch>
            </a:blipFill>
          </p:spPr>
        </p:sp>
        <p:sp>
          <p:nvSpPr>
            <p:cNvPr name="Freeform 9" id="9"/>
            <p:cNvSpPr/>
            <p:nvPr/>
          </p:nvSpPr>
          <p:spPr>
            <a:xfrm flipH="false" flipV="false" rot="0">
              <a:off x="0" y="0"/>
              <a:ext cx="6350000" cy="6558280"/>
            </a:xfrm>
            <a:custGeom>
              <a:avLst/>
              <a:gdLst/>
              <a:ahLst/>
              <a:cxnLst/>
              <a:rect r="r" b="b" t="t" l="l"/>
              <a:pathLst>
                <a:path h="6558280" w="6350000">
                  <a:moveTo>
                    <a:pt x="5218430" y="6558280"/>
                  </a:moveTo>
                  <a:lnTo>
                    <a:pt x="1131570" y="6558280"/>
                  </a:lnTo>
                  <a:cubicBezTo>
                    <a:pt x="508000" y="6558280"/>
                    <a:pt x="0" y="6050280"/>
                    <a:pt x="0" y="5426710"/>
                  </a:cubicBezTo>
                  <a:lnTo>
                    <a:pt x="0" y="1131570"/>
                  </a:lnTo>
                  <a:cubicBezTo>
                    <a:pt x="0" y="508000"/>
                    <a:pt x="508000" y="0"/>
                    <a:pt x="1131570" y="0"/>
                  </a:cubicBezTo>
                  <a:lnTo>
                    <a:pt x="5218430" y="0"/>
                  </a:lnTo>
                  <a:cubicBezTo>
                    <a:pt x="5842000" y="0"/>
                    <a:pt x="6350000" y="508000"/>
                    <a:pt x="6350000" y="1131570"/>
                  </a:cubicBezTo>
                  <a:lnTo>
                    <a:pt x="6350000" y="5425440"/>
                  </a:lnTo>
                  <a:cubicBezTo>
                    <a:pt x="6350000" y="6050280"/>
                    <a:pt x="5842000" y="6558280"/>
                    <a:pt x="5218430" y="6558280"/>
                  </a:cubicBezTo>
                  <a:close/>
                  <a:moveTo>
                    <a:pt x="1131570" y="149860"/>
                  </a:moveTo>
                  <a:cubicBezTo>
                    <a:pt x="590550" y="149860"/>
                    <a:pt x="149860" y="590550"/>
                    <a:pt x="149860" y="1131570"/>
                  </a:cubicBezTo>
                  <a:lnTo>
                    <a:pt x="149860" y="5425440"/>
                  </a:lnTo>
                  <a:cubicBezTo>
                    <a:pt x="149860" y="5966460"/>
                    <a:pt x="590550" y="6407150"/>
                    <a:pt x="1131570" y="6407150"/>
                  </a:cubicBezTo>
                  <a:lnTo>
                    <a:pt x="5218430" y="6407150"/>
                  </a:lnTo>
                  <a:cubicBezTo>
                    <a:pt x="5759450" y="6407150"/>
                    <a:pt x="6200140" y="5966460"/>
                    <a:pt x="6200140" y="5425440"/>
                  </a:cubicBezTo>
                  <a:lnTo>
                    <a:pt x="6200140" y="1131570"/>
                  </a:lnTo>
                  <a:cubicBezTo>
                    <a:pt x="6200140" y="590550"/>
                    <a:pt x="5759450" y="149860"/>
                    <a:pt x="5218430" y="149860"/>
                  </a:cubicBezTo>
                  <a:lnTo>
                    <a:pt x="1131570" y="149860"/>
                  </a:lnTo>
                  <a:close/>
                </a:path>
              </a:pathLst>
            </a:custGeom>
            <a:solidFill>
              <a:srgbClr val="D2D2D2"/>
            </a:solidFill>
          </p:spPr>
        </p:sp>
      </p:grpSp>
      <p:sp>
        <p:nvSpPr>
          <p:cNvPr name="TextBox 10" id="10"/>
          <p:cNvSpPr txBox="true"/>
          <p:nvPr/>
        </p:nvSpPr>
        <p:spPr>
          <a:xfrm rot="0">
            <a:off x="1028700" y="680484"/>
            <a:ext cx="5596974" cy="1571625"/>
          </a:xfrm>
          <a:prstGeom prst="rect">
            <a:avLst/>
          </a:prstGeom>
        </p:spPr>
        <p:txBody>
          <a:bodyPr anchor="t" rtlCol="false" tIns="0" lIns="0" bIns="0" rIns="0">
            <a:spAutoFit/>
          </a:bodyPr>
          <a:lstStyle/>
          <a:p>
            <a:pPr algn="l">
              <a:lnSpc>
                <a:spcPts val="6299"/>
              </a:lnSpc>
              <a:spcBef>
                <a:spcPct val="0"/>
              </a:spcBef>
            </a:pPr>
            <a:r>
              <a:rPr lang="en-US" sz="4500">
                <a:solidFill>
                  <a:srgbClr val="FFFFFF"/>
                </a:solidFill>
                <a:latin typeface="Lato Bold"/>
              </a:rPr>
              <a:t>PROBLEM STATEMENT </a:t>
            </a:r>
          </a:p>
        </p:txBody>
      </p:sp>
      <p:sp>
        <p:nvSpPr>
          <p:cNvPr name="TextBox 11" id="11"/>
          <p:cNvSpPr txBox="true"/>
          <p:nvPr/>
        </p:nvSpPr>
        <p:spPr>
          <a:xfrm rot="0">
            <a:off x="331079" y="3461954"/>
            <a:ext cx="8441442" cy="5699125"/>
          </a:xfrm>
          <a:prstGeom prst="rect">
            <a:avLst/>
          </a:prstGeom>
        </p:spPr>
        <p:txBody>
          <a:bodyPr anchor="t" rtlCol="false" tIns="0" lIns="0" bIns="0" rIns="0">
            <a:spAutoFit/>
          </a:bodyPr>
          <a:lstStyle/>
          <a:p>
            <a:pPr algn="l">
              <a:lnSpc>
                <a:spcPts val="3499"/>
              </a:lnSpc>
              <a:spcBef>
                <a:spcPct val="0"/>
              </a:spcBef>
            </a:pPr>
          </a:p>
          <a:p>
            <a:pPr algn="l">
              <a:lnSpc>
                <a:spcPts val="3499"/>
              </a:lnSpc>
              <a:spcBef>
                <a:spcPct val="0"/>
              </a:spcBef>
            </a:pPr>
          </a:p>
          <a:p>
            <a:pPr algn="l">
              <a:lnSpc>
                <a:spcPts val="3499"/>
              </a:lnSpc>
              <a:spcBef>
                <a:spcPct val="0"/>
              </a:spcBef>
            </a:pPr>
            <a:r>
              <a:rPr lang="en-US" sz="2499">
                <a:solidFill>
                  <a:srgbClr val="FFFFFF"/>
                </a:solidFill>
                <a:latin typeface="Poppins"/>
              </a:rPr>
              <a:t>In the fast-evolving world of digital content, understanding YouTube songs' performance and engagement is vital for creators and stakeholders. This project aims to analyze YouTube song data using Power BI, focusing on key metrics such as views, likes, comments, and more. By creating interactive dashboards and reports, we seek to uncover trends and patterns that can optimize content strategies. The goal is to provide actionable insights to enhance audience engagement and maximize the impact of YouTube songs.</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0312" t="0" r="-20312" b="0"/>
            </a:stretch>
          </a:blipFill>
        </p:spPr>
      </p:sp>
      <p:sp>
        <p:nvSpPr>
          <p:cNvPr name="AutoShape 3" id="3"/>
          <p:cNvSpPr/>
          <p:nvPr/>
        </p:nvSpPr>
        <p:spPr>
          <a:xfrm flipV="true">
            <a:off x="5210244" y="1741843"/>
            <a:ext cx="7867511" cy="0"/>
          </a:xfrm>
          <a:prstGeom prst="line">
            <a:avLst/>
          </a:prstGeom>
          <a:ln cap="flat" w="38100">
            <a:solidFill>
              <a:srgbClr val="000000"/>
            </a:solidFill>
            <a:prstDash val="solid"/>
            <a:headEnd type="none" len="sm" w="sm"/>
            <a:tailEnd type="none" len="sm" w="sm"/>
          </a:ln>
        </p:spPr>
      </p:sp>
      <p:grpSp>
        <p:nvGrpSpPr>
          <p:cNvPr name="Group 4" id="4"/>
          <p:cNvGrpSpPr/>
          <p:nvPr/>
        </p:nvGrpSpPr>
        <p:grpSpPr>
          <a:xfrm rot="0">
            <a:off x="4100021" y="8282316"/>
            <a:ext cx="10087958" cy="1307947"/>
            <a:chOff x="0" y="0"/>
            <a:chExt cx="2656911" cy="344480"/>
          </a:xfrm>
        </p:grpSpPr>
        <p:sp>
          <p:nvSpPr>
            <p:cNvPr name="Freeform 5" id="5"/>
            <p:cNvSpPr/>
            <p:nvPr/>
          </p:nvSpPr>
          <p:spPr>
            <a:xfrm flipH="false" flipV="false" rot="0">
              <a:off x="0" y="0"/>
              <a:ext cx="2656911" cy="344480"/>
            </a:xfrm>
            <a:custGeom>
              <a:avLst/>
              <a:gdLst/>
              <a:ahLst/>
              <a:cxnLst/>
              <a:rect r="r" b="b" t="t" l="l"/>
              <a:pathLst>
                <a:path h="344480" w="2656911">
                  <a:moveTo>
                    <a:pt x="39140" y="0"/>
                  </a:moveTo>
                  <a:lnTo>
                    <a:pt x="2617771" y="0"/>
                  </a:lnTo>
                  <a:cubicBezTo>
                    <a:pt x="2628152" y="0"/>
                    <a:pt x="2638107" y="4124"/>
                    <a:pt x="2645447" y="11464"/>
                  </a:cubicBezTo>
                  <a:cubicBezTo>
                    <a:pt x="2652787" y="18804"/>
                    <a:pt x="2656911" y="28759"/>
                    <a:pt x="2656911" y="39140"/>
                  </a:cubicBezTo>
                  <a:lnTo>
                    <a:pt x="2656911" y="305340"/>
                  </a:lnTo>
                  <a:cubicBezTo>
                    <a:pt x="2656911" y="326956"/>
                    <a:pt x="2639388" y="344480"/>
                    <a:pt x="2617771" y="344480"/>
                  </a:cubicBezTo>
                  <a:lnTo>
                    <a:pt x="39140" y="344480"/>
                  </a:lnTo>
                  <a:cubicBezTo>
                    <a:pt x="17523" y="344480"/>
                    <a:pt x="0" y="326956"/>
                    <a:pt x="0" y="305340"/>
                  </a:cubicBezTo>
                  <a:lnTo>
                    <a:pt x="0" y="39140"/>
                  </a:lnTo>
                  <a:cubicBezTo>
                    <a:pt x="0" y="17523"/>
                    <a:pt x="17523" y="0"/>
                    <a:pt x="39140" y="0"/>
                  </a:cubicBezTo>
                  <a:close/>
                </a:path>
              </a:pathLst>
            </a:custGeom>
            <a:solidFill>
              <a:srgbClr val="593C8F"/>
            </a:solidFill>
          </p:spPr>
        </p:sp>
        <p:sp>
          <p:nvSpPr>
            <p:cNvPr name="TextBox 6" id="6"/>
            <p:cNvSpPr txBox="true"/>
            <p:nvPr/>
          </p:nvSpPr>
          <p:spPr>
            <a:xfrm>
              <a:off x="0" y="-47625"/>
              <a:ext cx="2656911" cy="392105"/>
            </a:xfrm>
            <a:prstGeom prst="rect">
              <a:avLst/>
            </a:prstGeom>
          </p:spPr>
          <p:txBody>
            <a:bodyPr anchor="ctr" rtlCol="false" tIns="50800" lIns="50800" bIns="50800" rIns="50800"/>
            <a:lstStyle/>
            <a:p>
              <a:pPr algn="ctr">
                <a:lnSpc>
                  <a:spcPts val="2659"/>
                </a:lnSpc>
              </a:pPr>
            </a:p>
          </p:txBody>
        </p:sp>
      </p:grpSp>
      <p:sp>
        <p:nvSpPr>
          <p:cNvPr name="Freeform 7" id="7"/>
          <p:cNvSpPr/>
          <p:nvPr/>
        </p:nvSpPr>
        <p:spPr>
          <a:xfrm flipH="false" flipV="false" rot="0">
            <a:off x="4100021" y="2222609"/>
            <a:ext cx="10087958" cy="6713680"/>
          </a:xfrm>
          <a:custGeom>
            <a:avLst/>
            <a:gdLst/>
            <a:ahLst/>
            <a:cxnLst/>
            <a:rect r="r" b="b" t="t" l="l"/>
            <a:pathLst>
              <a:path h="6713680" w="10087958">
                <a:moveTo>
                  <a:pt x="0" y="0"/>
                </a:moveTo>
                <a:lnTo>
                  <a:pt x="10087958" y="0"/>
                </a:lnTo>
                <a:lnTo>
                  <a:pt x="10087958" y="6713680"/>
                </a:lnTo>
                <a:lnTo>
                  <a:pt x="0" y="6713680"/>
                </a:lnTo>
                <a:lnTo>
                  <a:pt x="0" y="0"/>
                </a:lnTo>
                <a:close/>
              </a:path>
            </a:pathLst>
          </a:custGeom>
          <a:blipFill>
            <a:blip r:embed="rId3"/>
            <a:stretch>
              <a:fillRect l="0" t="0" r="0" b="0"/>
            </a:stretch>
          </a:blipFill>
        </p:spPr>
      </p:sp>
      <p:sp>
        <p:nvSpPr>
          <p:cNvPr name="TextBox 8" id="8"/>
          <p:cNvSpPr txBox="true"/>
          <p:nvPr/>
        </p:nvSpPr>
        <p:spPr>
          <a:xfrm rot="0">
            <a:off x="5210244" y="745502"/>
            <a:ext cx="8103997" cy="811751"/>
          </a:xfrm>
          <a:prstGeom prst="rect">
            <a:avLst/>
          </a:prstGeom>
        </p:spPr>
        <p:txBody>
          <a:bodyPr anchor="t" rtlCol="false" tIns="0" lIns="0" bIns="0" rIns="0">
            <a:spAutoFit/>
          </a:bodyPr>
          <a:lstStyle/>
          <a:p>
            <a:pPr algn="ctr">
              <a:lnSpc>
                <a:spcPts val="6693"/>
              </a:lnSpc>
              <a:spcBef>
                <a:spcPct val="0"/>
              </a:spcBef>
            </a:pPr>
            <a:r>
              <a:rPr lang="en-US" sz="4780">
                <a:solidFill>
                  <a:srgbClr val="593C8F"/>
                </a:solidFill>
                <a:latin typeface="League Spartan"/>
              </a:rPr>
              <a:t>DATASET DESCRIPTION</a:t>
            </a:r>
          </a:p>
        </p:txBody>
      </p:sp>
    </p:spTree>
  </p:cSld>
  <p:clrMapOvr>
    <a:masterClrMapping/>
  </p:clrMapOvr>
</p:sld>
</file>

<file path=ppt/slides/slide4.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5936217" y="933450"/>
            <a:ext cx="6653225" cy="836581"/>
          </a:xfrm>
          <a:prstGeom prst="rect">
            <a:avLst/>
          </a:prstGeom>
        </p:spPr>
        <p:txBody>
          <a:bodyPr anchor="t" rtlCol="false" tIns="0" lIns="0" bIns="0" rIns="0">
            <a:spAutoFit/>
          </a:bodyPr>
          <a:lstStyle/>
          <a:p>
            <a:pPr algn="l">
              <a:lnSpc>
                <a:spcPts val="6837"/>
              </a:lnSpc>
              <a:spcBef>
                <a:spcPct val="0"/>
              </a:spcBef>
            </a:pPr>
            <a:r>
              <a:rPr lang="en-US" sz="4883">
                <a:solidFill>
                  <a:srgbClr val="593C8F"/>
                </a:solidFill>
                <a:latin typeface="League Spartan"/>
              </a:rPr>
              <a:t>PROJECT OBJECTIVE</a:t>
            </a:r>
          </a:p>
        </p:txBody>
      </p:sp>
      <p:sp>
        <p:nvSpPr>
          <p:cNvPr name="AutoShape 3" id="3"/>
          <p:cNvSpPr/>
          <p:nvPr/>
        </p:nvSpPr>
        <p:spPr>
          <a:xfrm>
            <a:off x="5585283" y="2154408"/>
            <a:ext cx="7212684" cy="0"/>
          </a:xfrm>
          <a:prstGeom prst="line">
            <a:avLst/>
          </a:prstGeom>
          <a:ln cap="flat" w="38100">
            <a:solidFill>
              <a:srgbClr val="000000"/>
            </a:solidFill>
            <a:prstDash val="solid"/>
            <a:headEnd type="none" len="sm" w="sm"/>
            <a:tailEnd type="none" len="sm" w="sm"/>
          </a:ln>
        </p:spPr>
      </p:sp>
      <p:grpSp>
        <p:nvGrpSpPr>
          <p:cNvPr name="Group 4" id="4"/>
          <p:cNvGrpSpPr/>
          <p:nvPr/>
        </p:nvGrpSpPr>
        <p:grpSpPr>
          <a:xfrm rot="5400000">
            <a:off x="5669707" y="-2376129"/>
            <a:ext cx="6948586" cy="18288000"/>
            <a:chOff x="0" y="0"/>
            <a:chExt cx="1830080" cy="4816593"/>
          </a:xfrm>
        </p:grpSpPr>
        <p:sp>
          <p:nvSpPr>
            <p:cNvPr name="Freeform 5" id="5"/>
            <p:cNvSpPr/>
            <p:nvPr/>
          </p:nvSpPr>
          <p:spPr>
            <a:xfrm flipH="false" flipV="false" rot="0">
              <a:off x="0" y="0"/>
              <a:ext cx="1830080" cy="4816592"/>
            </a:xfrm>
            <a:custGeom>
              <a:avLst/>
              <a:gdLst/>
              <a:ahLst/>
              <a:cxnLst/>
              <a:rect r="r" b="b" t="t" l="l"/>
              <a:pathLst>
                <a:path h="4816592" w="1830080">
                  <a:moveTo>
                    <a:pt x="0" y="0"/>
                  </a:moveTo>
                  <a:lnTo>
                    <a:pt x="1830080" y="0"/>
                  </a:lnTo>
                  <a:lnTo>
                    <a:pt x="1830080" y="4816592"/>
                  </a:lnTo>
                  <a:lnTo>
                    <a:pt x="0" y="4816592"/>
                  </a:lnTo>
                  <a:close/>
                </a:path>
              </a:pathLst>
            </a:custGeom>
            <a:solidFill>
              <a:srgbClr val="593C8F"/>
            </a:solidFill>
          </p:spPr>
        </p:sp>
        <p:sp>
          <p:nvSpPr>
            <p:cNvPr name="TextBox 6" id="6"/>
            <p:cNvSpPr txBox="true"/>
            <p:nvPr/>
          </p:nvSpPr>
          <p:spPr>
            <a:xfrm>
              <a:off x="0" y="-47625"/>
              <a:ext cx="1830080" cy="4864218"/>
            </a:xfrm>
            <a:prstGeom prst="rect">
              <a:avLst/>
            </a:prstGeom>
          </p:spPr>
          <p:txBody>
            <a:bodyPr anchor="ctr" rtlCol="false" tIns="50800" lIns="50800" bIns="50800" rIns="50800"/>
            <a:lstStyle/>
            <a:p>
              <a:pPr algn="ctr">
                <a:lnSpc>
                  <a:spcPts val="2659"/>
                </a:lnSpc>
              </a:pPr>
            </a:p>
          </p:txBody>
        </p:sp>
      </p:grpSp>
      <p:sp>
        <p:nvSpPr>
          <p:cNvPr name="TextBox 7" id="7"/>
          <p:cNvSpPr txBox="true"/>
          <p:nvPr/>
        </p:nvSpPr>
        <p:spPr>
          <a:xfrm rot="0">
            <a:off x="384948" y="4044950"/>
            <a:ext cx="4512585" cy="2130425"/>
          </a:xfrm>
          <a:prstGeom prst="rect">
            <a:avLst/>
          </a:prstGeom>
        </p:spPr>
        <p:txBody>
          <a:bodyPr anchor="t" rtlCol="false" tIns="0" lIns="0" bIns="0" rIns="0">
            <a:spAutoFit/>
          </a:bodyPr>
          <a:lstStyle/>
          <a:p>
            <a:pPr algn="l">
              <a:lnSpc>
                <a:spcPts val="2800"/>
              </a:lnSpc>
            </a:pPr>
            <a:r>
              <a:rPr lang="en-US" sz="2000">
                <a:solidFill>
                  <a:srgbClr val="FFFFFF"/>
                </a:solidFill>
                <a:latin typeface="Poppins"/>
              </a:rPr>
              <a:t>1. Data Cleaning and Preparation:</a:t>
            </a:r>
          </a:p>
          <a:p>
            <a:pPr algn="l">
              <a:lnSpc>
                <a:spcPts val="2800"/>
              </a:lnSpc>
            </a:pPr>
            <a:r>
              <a:rPr lang="en-US" sz="2000">
                <a:solidFill>
                  <a:srgbClr val="FFFFFF"/>
                </a:solidFill>
                <a:latin typeface="Poppins"/>
              </a:rPr>
              <a:t>- Clean and preprocess the dataset, handling missing values or outliers.</a:t>
            </a:r>
          </a:p>
          <a:p>
            <a:pPr algn="l">
              <a:lnSpc>
                <a:spcPts val="2800"/>
              </a:lnSpc>
              <a:spcBef>
                <a:spcPct val="0"/>
              </a:spcBef>
            </a:pPr>
            <a:r>
              <a:rPr lang="en-US" sz="2000">
                <a:solidFill>
                  <a:srgbClr val="FFFFFF"/>
                </a:solidFill>
                <a:latin typeface="Poppins"/>
              </a:rPr>
              <a:t>- Convert relevant columns to appropriate data types.</a:t>
            </a:r>
          </a:p>
        </p:txBody>
      </p:sp>
      <p:sp>
        <p:nvSpPr>
          <p:cNvPr name="TextBox 8" id="8"/>
          <p:cNvSpPr txBox="true"/>
          <p:nvPr/>
        </p:nvSpPr>
        <p:spPr>
          <a:xfrm rot="0">
            <a:off x="13136904" y="4221163"/>
            <a:ext cx="4512585" cy="1778000"/>
          </a:xfrm>
          <a:prstGeom prst="rect">
            <a:avLst/>
          </a:prstGeom>
        </p:spPr>
        <p:txBody>
          <a:bodyPr anchor="t" rtlCol="false" tIns="0" lIns="0" bIns="0" rIns="0">
            <a:spAutoFit/>
          </a:bodyPr>
          <a:lstStyle/>
          <a:p>
            <a:pPr algn="l">
              <a:lnSpc>
                <a:spcPts val="2800"/>
              </a:lnSpc>
            </a:pPr>
            <a:r>
              <a:rPr lang="en-US" sz="2000">
                <a:solidFill>
                  <a:srgbClr val="FFFFFF"/>
                </a:solidFill>
                <a:latin typeface="Poppins"/>
              </a:rPr>
              <a:t>3. Content and Channel Analysis:</a:t>
            </a:r>
          </a:p>
          <a:p>
            <a:pPr algn="l">
              <a:lnSpc>
                <a:spcPts val="2800"/>
              </a:lnSpc>
            </a:pPr>
            <a:r>
              <a:rPr lang="en-US" sz="2000">
                <a:solidFill>
                  <a:srgbClr val="FFFFFF"/>
                </a:solidFill>
                <a:latin typeface="Poppins"/>
              </a:rPr>
              <a:t>- Analyze the distribution of videos across different channels.</a:t>
            </a:r>
          </a:p>
          <a:p>
            <a:pPr algn="l">
              <a:lnSpc>
                <a:spcPts val="2800"/>
              </a:lnSpc>
              <a:spcBef>
                <a:spcPct val="0"/>
              </a:spcBef>
            </a:pPr>
            <a:r>
              <a:rPr lang="en-US" sz="2000">
                <a:solidFill>
                  <a:srgbClr val="FFFFFF"/>
                </a:solidFill>
                <a:latin typeface="Poppins"/>
              </a:rPr>
              <a:t>- Identify popular tags and their correlation with view counts.</a:t>
            </a:r>
          </a:p>
        </p:txBody>
      </p:sp>
      <p:sp>
        <p:nvSpPr>
          <p:cNvPr name="TextBox 9" id="9"/>
          <p:cNvSpPr txBox="true"/>
          <p:nvPr/>
        </p:nvSpPr>
        <p:spPr>
          <a:xfrm rot="0">
            <a:off x="6887707" y="3868738"/>
            <a:ext cx="4512585" cy="2482850"/>
          </a:xfrm>
          <a:prstGeom prst="rect">
            <a:avLst/>
          </a:prstGeom>
        </p:spPr>
        <p:txBody>
          <a:bodyPr anchor="t" rtlCol="false" tIns="0" lIns="0" bIns="0" rIns="0">
            <a:spAutoFit/>
          </a:bodyPr>
          <a:lstStyle/>
          <a:p>
            <a:pPr algn="l">
              <a:lnSpc>
                <a:spcPts val="2800"/>
              </a:lnSpc>
            </a:pPr>
            <a:r>
              <a:rPr lang="en-US" sz="2000">
                <a:solidFill>
                  <a:srgbClr val="FFFFFF"/>
                </a:solidFill>
                <a:latin typeface="Poppins"/>
              </a:rPr>
              <a:t>2. Exploratory Data Analysis (EDA):</a:t>
            </a:r>
          </a:p>
          <a:p>
            <a:pPr algn="l">
              <a:lnSpc>
                <a:spcPts val="2800"/>
              </a:lnSpc>
            </a:pPr>
            <a:r>
              <a:rPr lang="en-US" sz="2000">
                <a:solidFill>
                  <a:srgbClr val="FFFFFF"/>
                </a:solidFill>
                <a:latin typeface="Poppins"/>
              </a:rPr>
              <a:t>- Explore patterns and distributions in view counts, like counts, and comments.</a:t>
            </a:r>
          </a:p>
          <a:p>
            <a:pPr algn="l">
              <a:lnSpc>
                <a:spcPts val="2800"/>
              </a:lnSpc>
              <a:spcBef>
                <a:spcPct val="0"/>
              </a:spcBef>
            </a:pPr>
            <a:r>
              <a:rPr lang="en-US" sz="2000">
                <a:solidFill>
                  <a:srgbClr val="FFFFFF"/>
                </a:solidFill>
                <a:latin typeface="Poppins"/>
              </a:rPr>
              <a:t>- Identify trends in the popularity and engagement of YouTube song videos.</a:t>
            </a:r>
          </a:p>
        </p:txBody>
      </p:sp>
      <p:sp>
        <p:nvSpPr>
          <p:cNvPr name="TextBox 10" id="10"/>
          <p:cNvSpPr txBox="true"/>
          <p:nvPr/>
        </p:nvSpPr>
        <p:spPr>
          <a:xfrm rot="0">
            <a:off x="3281365" y="7127875"/>
            <a:ext cx="4512585" cy="1778000"/>
          </a:xfrm>
          <a:prstGeom prst="rect">
            <a:avLst/>
          </a:prstGeom>
        </p:spPr>
        <p:txBody>
          <a:bodyPr anchor="t" rtlCol="false" tIns="0" lIns="0" bIns="0" rIns="0">
            <a:spAutoFit/>
          </a:bodyPr>
          <a:lstStyle/>
          <a:p>
            <a:pPr algn="l">
              <a:lnSpc>
                <a:spcPts val="2800"/>
              </a:lnSpc>
            </a:pPr>
            <a:r>
              <a:rPr lang="en-US" sz="2000">
                <a:solidFill>
                  <a:srgbClr val="FFFFFF"/>
                </a:solidFill>
                <a:latin typeface="Poppins"/>
              </a:rPr>
              <a:t>4. Temporal Trends:</a:t>
            </a:r>
          </a:p>
          <a:p>
            <a:pPr algn="l">
              <a:lnSpc>
                <a:spcPts val="2800"/>
              </a:lnSpc>
            </a:pPr>
            <a:r>
              <a:rPr lang="en-US" sz="2000">
                <a:solidFill>
                  <a:srgbClr val="FFFFFF"/>
                </a:solidFill>
                <a:latin typeface="Poppins"/>
              </a:rPr>
              <a:t>- Explore how YouTube song video metrics vary over time.</a:t>
            </a:r>
          </a:p>
          <a:p>
            <a:pPr algn="l">
              <a:lnSpc>
                <a:spcPts val="2800"/>
              </a:lnSpc>
              <a:spcBef>
                <a:spcPct val="0"/>
              </a:spcBef>
            </a:pPr>
            <a:r>
              <a:rPr lang="en-US" sz="2000">
                <a:solidFill>
                  <a:srgbClr val="FFFFFF"/>
                </a:solidFill>
                <a:latin typeface="Poppins"/>
              </a:rPr>
              <a:t>- Identify peak publishing times and their impact on engagement.</a:t>
            </a:r>
          </a:p>
        </p:txBody>
      </p:sp>
      <p:sp>
        <p:nvSpPr>
          <p:cNvPr name="TextBox 11" id="11"/>
          <p:cNvSpPr txBox="true"/>
          <p:nvPr/>
        </p:nvSpPr>
        <p:spPr>
          <a:xfrm rot="0">
            <a:off x="10880612" y="7127875"/>
            <a:ext cx="4512585" cy="2130425"/>
          </a:xfrm>
          <a:prstGeom prst="rect">
            <a:avLst/>
          </a:prstGeom>
        </p:spPr>
        <p:txBody>
          <a:bodyPr anchor="t" rtlCol="false" tIns="0" lIns="0" bIns="0" rIns="0">
            <a:spAutoFit/>
          </a:bodyPr>
          <a:lstStyle/>
          <a:p>
            <a:pPr algn="l">
              <a:lnSpc>
                <a:spcPts val="2800"/>
              </a:lnSpc>
            </a:pPr>
            <a:r>
              <a:rPr lang="en-US" sz="2000">
                <a:solidFill>
                  <a:srgbClr val="FFFFFF"/>
                </a:solidFill>
                <a:latin typeface="Poppins"/>
              </a:rPr>
              <a:t>5. User Engagement Insights:</a:t>
            </a:r>
          </a:p>
          <a:p>
            <a:pPr algn="l">
              <a:lnSpc>
                <a:spcPts val="2800"/>
              </a:lnSpc>
            </a:pPr>
            <a:r>
              <a:rPr lang="en-US" sz="2000">
                <a:solidFill>
                  <a:srgbClr val="FFFFFF"/>
                </a:solidFill>
                <a:latin typeface="Poppins"/>
              </a:rPr>
              <a:t>- Investigate relationships between likes, comments, and views.</a:t>
            </a:r>
          </a:p>
          <a:p>
            <a:pPr algn="l">
              <a:lnSpc>
                <a:spcPts val="2800"/>
              </a:lnSpc>
              <a:spcBef>
                <a:spcPct val="0"/>
              </a:spcBef>
            </a:pPr>
            <a:r>
              <a:rPr lang="en-US" sz="2000">
                <a:solidFill>
                  <a:srgbClr val="FFFFFF"/>
                </a:solidFill>
                <a:latin typeface="Poppins"/>
              </a:rPr>
              <a:t>- Identify factors influencing user engagement with YouTube song videos.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0312" t="0" r="-20312" b="0"/>
            </a:stretch>
          </a:blipFill>
        </p:spPr>
      </p:sp>
      <p:grpSp>
        <p:nvGrpSpPr>
          <p:cNvPr name="Group 3" id="3"/>
          <p:cNvGrpSpPr/>
          <p:nvPr/>
        </p:nvGrpSpPr>
        <p:grpSpPr>
          <a:xfrm rot="0">
            <a:off x="-90714" y="0"/>
            <a:ext cx="4629150" cy="10287000"/>
            <a:chOff x="0" y="0"/>
            <a:chExt cx="1219200" cy="2709333"/>
          </a:xfrm>
        </p:grpSpPr>
        <p:sp>
          <p:nvSpPr>
            <p:cNvPr name="Freeform 4" id="4"/>
            <p:cNvSpPr/>
            <p:nvPr/>
          </p:nvSpPr>
          <p:spPr>
            <a:xfrm flipH="false" flipV="false" rot="0">
              <a:off x="0" y="0"/>
              <a:ext cx="1219200" cy="2709333"/>
            </a:xfrm>
            <a:custGeom>
              <a:avLst/>
              <a:gdLst/>
              <a:ahLst/>
              <a:cxnLst/>
              <a:rect r="r" b="b" t="t" l="l"/>
              <a:pathLst>
                <a:path h="2709333" w="1219200">
                  <a:moveTo>
                    <a:pt x="0" y="0"/>
                  </a:moveTo>
                  <a:lnTo>
                    <a:pt x="1219200" y="0"/>
                  </a:lnTo>
                  <a:lnTo>
                    <a:pt x="1219200" y="2709333"/>
                  </a:lnTo>
                  <a:lnTo>
                    <a:pt x="0" y="2709333"/>
                  </a:lnTo>
                  <a:close/>
                </a:path>
              </a:pathLst>
            </a:custGeom>
            <a:solidFill>
              <a:srgbClr val="593C8F"/>
            </a:solidFill>
          </p:spPr>
        </p:sp>
        <p:sp>
          <p:nvSpPr>
            <p:cNvPr name="TextBox 5" id="5"/>
            <p:cNvSpPr txBox="true"/>
            <p:nvPr/>
          </p:nvSpPr>
          <p:spPr>
            <a:xfrm>
              <a:off x="0" y="-47625"/>
              <a:ext cx="1219200" cy="2756958"/>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4629150" y="1118973"/>
            <a:ext cx="13658850" cy="3246618"/>
          </a:xfrm>
          <a:custGeom>
            <a:avLst/>
            <a:gdLst/>
            <a:ahLst/>
            <a:cxnLst/>
            <a:rect r="r" b="b" t="t" l="l"/>
            <a:pathLst>
              <a:path h="3246618" w="13658850">
                <a:moveTo>
                  <a:pt x="0" y="0"/>
                </a:moveTo>
                <a:lnTo>
                  <a:pt x="13658850" y="0"/>
                </a:lnTo>
                <a:lnTo>
                  <a:pt x="13658850" y="3246618"/>
                </a:lnTo>
                <a:lnTo>
                  <a:pt x="0" y="3246618"/>
                </a:lnTo>
                <a:lnTo>
                  <a:pt x="0" y="0"/>
                </a:lnTo>
                <a:close/>
              </a:path>
            </a:pathLst>
          </a:custGeom>
          <a:blipFill>
            <a:blip r:embed="rId3"/>
            <a:stretch>
              <a:fillRect l="0" t="0" r="0" b="0"/>
            </a:stretch>
          </a:blipFill>
        </p:spPr>
      </p:sp>
      <p:sp>
        <p:nvSpPr>
          <p:cNvPr name="Freeform 7" id="7"/>
          <p:cNvSpPr/>
          <p:nvPr/>
        </p:nvSpPr>
        <p:spPr>
          <a:xfrm flipH="false" flipV="false" rot="0">
            <a:off x="0" y="4940690"/>
            <a:ext cx="18288000" cy="5346310"/>
          </a:xfrm>
          <a:custGeom>
            <a:avLst/>
            <a:gdLst/>
            <a:ahLst/>
            <a:cxnLst/>
            <a:rect r="r" b="b" t="t" l="l"/>
            <a:pathLst>
              <a:path h="5346310" w="18288000">
                <a:moveTo>
                  <a:pt x="0" y="0"/>
                </a:moveTo>
                <a:lnTo>
                  <a:pt x="18288000" y="0"/>
                </a:lnTo>
                <a:lnTo>
                  <a:pt x="18288000" y="5346310"/>
                </a:lnTo>
                <a:lnTo>
                  <a:pt x="0" y="5346310"/>
                </a:lnTo>
                <a:lnTo>
                  <a:pt x="0" y="0"/>
                </a:lnTo>
                <a:close/>
              </a:path>
            </a:pathLst>
          </a:custGeom>
          <a:blipFill>
            <a:blip r:embed="rId4"/>
            <a:stretch>
              <a:fillRect l="0" t="0" r="0" b="0"/>
            </a:stretch>
          </a:blipFill>
        </p:spPr>
      </p:sp>
      <p:grpSp>
        <p:nvGrpSpPr>
          <p:cNvPr name="Group 8" id="8"/>
          <p:cNvGrpSpPr/>
          <p:nvPr/>
        </p:nvGrpSpPr>
        <p:grpSpPr>
          <a:xfrm rot="0">
            <a:off x="7287624" y="3289616"/>
            <a:ext cx="2045565" cy="532059"/>
            <a:chOff x="0" y="0"/>
            <a:chExt cx="538750" cy="140131"/>
          </a:xfrm>
        </p:grpSpPr>
        <p:sp>
          <p:nvSpPr>
            <p:cNvPr name="Freeform 9" id="9"/>
            <p:cNvSpPr/>
            <p:nvPr/>
          </p:nvSpPr>
          <p:spPr>
            <a:xfrm flipH="false" flipV="false" rot="0">
              <a:off x="0" y="0"/>
              <a:ext cx="538750" cy="140131"/>
            </a:xfrm>
            <a:custGeom>
              <a:avLst/>
              <a:gdLst/>
              <a:ahLst/>
              <a:cxnLst/>
              <a:rect r="r" b="b" t="t" l="l"/>
              <a:pathLst>
                <a:path h="140131" w="538750">
                  <a:moveTo>
                    <a:pt x="0" y="0"/>
                  </a:moveTo>
                  <a:lnTo>
                    <a:pt x="538750" y="0"/>
                  </a:lnTo>
                  <a:lnTo>
                    <a:pt x="538750" y="140131"/>
                  </a:lnTo>
                  <a:lnTo>
                    <a:pt x="0" y="140131"/>
                  </a:lnTo>
                  <a:close/>
                </a:path>
              </a:pathLst>
            </a:custGeom>
            <a:solidFill>
              <a:srgbClr val="000000">
                <a:alpha val="0"/>
              </a:srgbClr>
            </a:solidFill>
            <a:ln w="76200" cap="sq">
              <a:solidFill>
                <a:srgbClr val="00BF63"/>
              </a:solidFill>
              <a:prstDash val="solid"/>
              <a:miter/>
            </a:ln>
          </p:spPr>
        </p:sp>
        <p:sp>
          <p:nvSpPr>
            <p:cNvPr name="TextBox 10" id="10"/>
            <p:cNvSpPr txBox="true"/>
            <p:nvPr/>
          </p:nvSpPr>
          <p:spPr>
            <a:xfrm>
              <a:off x="0" y="-47625"/>
              <a:ext cx="538750" cy="187756"/>
            </a:xfrm>
            <a:prstGeom prst="rect">
              <a:avLst/>
            </a:prstGeom>
          </p:spPr>
          <p:txBody>
            <a:bodyPr anchor="ctr" rtlCol="false" tIns="50800" lIns="50800" bIns="50800" rIns="50800"/>
            <a:lstStyle/>
            <a:p>
              <a:pPr algn="ctr">
                <a:lnSpc>
                  <a:spcPts val="2659"/>
                </a:lnSpc>
              </a:pPr>
            </a:p>
          </p:txBody>
        </p:sp>
      </p:grpSp>
      <p:sp>
        <p:nvSpPr>
          <p:cNvPr name="TextBox 11" id="11"/>
          <p:cNvSpPr txBox="true"/>
          <p:nvPr/>
        </p:nvSpPr>
        <p:spPr>
          <a:xfrm rot="0">
            <a:off x="65511" y="2149896"/>
            <a:ext cx="4472925" cy="1109605"/>
          </a:xfrm>
          <a:prstGeom prst="rect">
            <a:avLst/>
          </a:prstGeom>
        </p:spPr>
        <p:txBody>
          <a:bodyPr anchor="t" rtlCol="false" tIns="0" lIns="0" bIns="0" rIns="0">
            <a:spAutoFit/>
          </a:bodyPr>
          <a:lstStyle/>
          <a:p>
            <a:pPr algn="ctr">
              <a:lnSpc>
                <a:spcPts val="4465"/>
              </a:lnSpc>
              <a:spcBef>
                <a:spcPct val="0"/>
              </a:spcBef>
            </a:pPr>
            <a:r>
              <a:rPr lang="en-US" sz="3189">
                <a:solidFill>
                  <a:srgbClr val="FFFFFF"/>
                </a:solidFill>
                <a:latin typeface="Lato Bold"/>
              </a:rPr>
              <a:t>DATA CLEANING AND PREPARATION:</a:t>
            </a:r>
          </a:p>
        </p:txBody>
      </p:sp>
      <p:sp>
        <p:nvSpPr>
          <p:cNvPr name="TextBox 12" id="12"/>
          <p:cNvSpPr txBox="true"/>
          <p:nvPr/>
        </p:nvSpPr>
        <p:spPr>
          <a:xfrm rot="0">
            <a:off x="4629150" y="193459"/>
            <a:ext cx="13658850" cy="531120"/>
          </a:xfrm>
          <a:prstGeom prst="rect">
            <a:avLst/>
          </a:prstGeom>
        </p:spPr>
        <p:txBody>
          <a:bodyPr anchor="t" rtlCol="false" tIns="0" lIns="0" bIns="0" rIns="0">
            <a:spAutoFit/>
          </a:bodyPr>
          <a:lstStyle/>
          <a:p>
            <a:pPr algn="l">
              <a:lnSpc>
                <a:spcPts val="4325"/>
              </a:lnSpc>
              <a:spcBef>
                <a:spcPct val="0"/>
              </a:spcBef>
            </a:pPr>
            <a:r>
              <a:rPr lang="en-US" sz="3089">
                <a:solidFill>
                  <a:srgbClr val="000000"/>
                </a:solidFill>
                <a:latin typeface="Lato Bold"/>
              </a:rPr>
              <a:t>Using the count rows function from transform page in the power query editor</a:t>
            </a:r>
          </a:p>
        </p:txBody>
      </p:sp>
      <p:sp>
        <p:nvSpPr>
          <p:cNvPr name="TextBox 13" id="13"/>
          <p:cNvSpPr txBox="true"/>
          <p:nvPr/>
        </p:nvSpPr>
        <p:spPr>
          <a:xfrm rot="0">
            <a:off x="8310406" y="4298916"/>
            <a:ext cx="5381864" cy="531120"/>
          </a:xfrm>
          <a:prstGeom prst="rect">
            <a:avLst/>
          </a:prstGeom>
        </p:spPr>
        <p:txBody>
          <a:bodyPr anchor="t" rtlCol="false" tIns="0" lIns="0" bIns="0" rIns="0">
            <a:spAutoFit/>
          </a:bodyPr>
          <a:lstStyle/>
          <a:p>
            <a:pPr algn="l">
              <a:lnSpc>
                <a:spcPts val="4325"/>
              </a:lnSpc>
              <a:spcBef>
                <a:spcPct val="0"/>
              </a:spcBef>
            </a:pPr>
            <a:r>
              <a:rPr lang="en-US" sz="3089">
                <a:solidFill>
                  <a:srgbClr val="000000"/>
                </a:solidFill>
                <a:latin typeface="Lato Bold"/>
              </a:rPr>
              <a:t>Initial number of rows: 19345</a:t>
            </a:r>
          </a:p>
        </p:txBody>
      </p:sp>
      <p:grpSp>
        <p:nvGrpSpPr>
          <p:cNvPr name="Group 14" id="14"/>
          <p:cNvGrpSpPr/>
          <p:nvPr/>
        </p:nvGrpSpPr>
        <p:grpSpPr>
          <a:xfrm rot="0">
            <a:off x="13692270" y="9496040"/>
            <a:ext cx="4356331" cy="790960"/>
            <a:chOff x="0" y="0"/>
            <a:chExt cx="1147346" cy="208319"/>
          </a:xfrm>
        </p:grpSpPr>
        <p:sp>
          <p:nvSpPr>
            <p:cNvPr name="Freeform 15" id="15"/>
            <p:cNvSpPr/>
            <p:nvPr/>
          </p:nvSpPr>
          <p:spPr>
            <a:xfrm flipH="false" flipV="false" rot="0">
              <a:off x="0" y="0"/>
              <a:ext cx="1147346" cy="208319"/>
            </a:xfrm>
            <a:custGeom>
              <a:avLst/>
              <a:gdLst/>
              <a:ahLst/>
              <a:cxnLst/>
              <a:rect r="r" b="b" t="t" l="l"/>
              <a:pathLst>
                <a:path h="208319" w="1147346">
                  <a:moveTo>
                    <a:pt x="0" y="0"/>
                  </a:moveTo>
                  <a:lnTo>
                    <a:pt x="1147346" y="0"/>
                  </a:lnTo>
                  <a:lnTo>
                    <a:pt x="1147346" y="208319"/>
                  </a:lnTo>
                  <a:lnTo>
                    <a:pt x="0" y="208319"/>
                  </a:lnTo>
                  <a:close/>
                </a:path>
              </a:pathLst>
            </a:custGeom>
            <a:solidFill>
              <a:srgbClr val="000000">
                <a:alpha val="0"/>
              </a:srgbClr>
            </a:solidFill>
            <a:ln w="76200" cap="sq">
              <a:solidFill>
                <a:srgbClr val="00BF63"/>
              </a:solidFill>
              <a:prstDash val="solid"/>
              <a:miter/>
            </a:ln>
          </p:spPr>
        </p:sp>
        <p:sp>
          <p:nvSpPr>
            <p:cNvPr name="TextBox 16" id="16"/>
            <p:cNvSpPr txBox="true"/>
            <p:nvPr/>
          </p:nvSpPr>
          <p:spPr>
            <a:xfrm>
              <a:off x="0" y="-47625"/>
              <a:ext cx="1147346" cy="255944"/>
            </a:xfrm>
            <a:prstGeom prst="rect">
              <a:avLst/>
            </a:prstGeom>
          </p:spPr>
          <p:txBody>
            <a:bodyPr anchor="ctr" rtlCol="false" tIns="50800" lIns="50800" bIns="50800" rIns="50800"/>
            <a:lstStyle/>
            <a:p>
              <a:pPr algn="ctr">
                <a:lnSpc>
                  <a:spcPts val="2659"/>
                </a:lnSpc>
              </a:pPr>
            </a:p>
          </p:txBody>
        </p:sp>
      </p:grpSp>
      <p:sp>
        <p:nvSpPr>
          <p:cNvPr name="TextBox 17" id="17"/>
          <p:cNvSpPr txBox="true"/>
          <p:nvPr/>
        </p:nvSpPr>
        <p:spPr>
          <a:xfrm rot="0">
            <a:off x="4538436" y="8121942"/>
            <a:ext cx="8072797" cy="1616970"/>
          </a:xfrm>
          <a:prstGeom prst="rect">
            <a:avLst/>
          </a:prstGeom>
        </p:spPr>
        <p:txBody>
          <a:bodyPr anchor="t" rtlCol="false" tIns="0" lIns="0" bIns="0" rIns="0">
            <a:spAutoFit/>
          </a:bodyPr>
          <a:lstStyle/>
          <a:p>
            <a:pPr algn="l">
              <a:lnSpc>
                <a:spcPts val="4325"/>
              </a:lnSpc>
              <a:spcBef>
                <a:spcPct val="0"/>
              </a:spcBef>
            </a:pPr>
            <a:r>
              <a:rPr lang="en-US" sz="3089">
                <a:solidFill>
                  <a:srgbClr val="000000"/>
                </a:solidFill>
                <a:latin typeface="Lato Bold"/>
              </a:rPr>
              <a:t>After removing the blank and duplicate rows the count remians same that implies data set didnt have any NULL or duplicate rows </a:t>
            </a:r>
          </a:p>
        </p:txBody>
      </p:sp>
      <p:sp>
        <p:nvSpPr>
          <p:cNvPr name="AutoShape 18" id="18"/>
          <p:cNvSpPr/>
          <p:nvPr/>
        </p:nvSpPr>
        <p:spPr>
          <a:xfrm flipH="true" flipV="true">
            <a:off x="12611232" y="8963764"/>
            <a:ext cx="1081038" cy="294536"/>
          </a:xfrm>
          <a:prstGeom prst="line">
            <a:avLst/>
          </a:prstGeom>
          <a:ln cap="flat" w="38100">
            <a:solidFill>
              <a:srgbClr val="000000"/>
            </a:solidFill>
            <a:prstDash val="solid"/>
            <a:headEnd type="none" len="sm" w="sm"/>
            <a:tailEnd type="arrow" len="sm" w="med"/>
          </a:ln>
        </p:spPr>
      </p:sp>
      <p:sp>
        <p:nvSpPr>
          <p:cNvPr name="TextBox 19" id="19"/>
          <p:cNvSpPr txBox="true"/>
          <p:nvPr/>
        </p:nvSpPr>
        <p:spPr>
          <a:xfrm rot="0">
            <a:off x="1985303" y="619803"/>
            <a:ext cx="477116" cy="863600"/>
          </a:xfrm>
          <a:prstGeom prst="rect">
            <a:avLst/>
          </a:prstGeom>
        </p:spPr>
        <p:txBody>
          <a:bodyPr anchor="t" rtlCol="false" tIns="0" lIns="0" bIns="0" rIns="0">
            <a:spAutoFit/>
          </a:bodyPr>
          <a:lstStyle/>
          <a:p>
            <a:pPr algn="l">
              <a:lnSpc>
                <a:spcPts val="7000"/>
              </a:lnSpc>
              <a:spcBef>
                <a:spcPct val="0"/>
              </a:spcBef>
            </a:pPr>
            <a:r>
              <a:rPr lang="en-US" sz="5000">
                <a:solidFill>
                  <a:srgbClr val="FFFFFF"/>
                </a:solidFill>
                <a:latin typeface="Lato Bold"/>
              </a:rPr>
              <a:t>1</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0312" t="0" r="-20312" b="0"/>
            </a:stretch>
          </a:blipFill>
        </p:spPr>
      </p:sp>
      <p:grpSp>
        <p:nvGrpSpPr>
          <p:cNvPr name="Group 3" id="3"/>
          <p:cNvGrpSpPr/>
          <p:nvPr/>
        </p:nvGrpSpPr>
        <p:grpSpPr>
          <a:xfrm rot="5400000">
            <a:off x="7251337" y="-1177522"/>
            <a:ext cx="4629150" cy="20871643"/>
            <a:chOff x="0" y="0"/>
            <a:chExt cx="1219200" cy="5497058"/>
          </a:xfrm>
        </p:grpSpPr>
        <p:sp>
          <p:nvSpPr>
            <p:cNvPr name="Freeform 4" id="4"/>
            <p:cNvSpPr/>
            <p:nvPr/>
          </p:nvSpPr>
          <p:spPr>
            <a:xfrm flipH="false" flipV="false" rot="0">
              <a:off x="0" y="0"/>
              <a:ext cx="1219200" cy="5497058"/>
            </a:xfrm>
            <a:custGeom>
              <a:avLst/>
              <a:gdLst/>
              <a:ahLst/>
              <a:cxnLst/>
              <a:rect r="r" b="b" t="t" l="l"/>
              <a:pathLst>
                <a:path h="5497058" w="1219200">
                  <a:moveTo>
                    <a:pt x="0" y="0"/>
                  </a:moveTo>
                  <a:lnTo>
                    <a:pt x="1219200" y="0"/>
                  </a:lnTo>
                  <a:lnTo>
                    <a:pt x="1219200" y="5497058"/>
                  </a:lnTo>
                  <a:lnTo>
                    <a:pt x="0" y="5497058"/>
                  </a:lnTo>
                  <a:close/>
                </a:path>
              </a:pathLst>
            </a:custGeom>
            <a:solidFill>
              <a:srgbClr val="593C8F"/>
            </a:solidFill>
          </p:spPr>
        </p:sp>
        <p:sp>
          <p:nvSpPr>
            <p:cNvPr name="TextBox 5" id="5"/>
            <p:cNvSpPr txBox="true"/>
            <p:nvPr/>
          </p:nvSpPr>
          <p:spPr>
            <a:xfrm>
              <a:off x="0" y="-47625"/>
              <a:ext cx="1219200" cy="5544683"/>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4629150" y="9258300"/>
            <a:ext cx="2087283" cy="521821"/>
          </a:xfrm>
          <a:custGeom>
            <a:avLst/>
            <a:gdLst/>
            <a:ahLst/>
            <a:cxnLst/>
            <a:rect r="r" b="b" t="t" l="l"/>
            <a:pathLst>
              <a:path h="521821" w="2087283">
                <a:moveTo>
                  <a:pt x="0" y="0"/>
                </a:moveTo>
                <a:lnTo>
                  <a:pt x="2087283" y="0"/>
                </a:lnTo>
                <a:lnTo>
                  <a:pt x="2087283" y="521821"/>
                </a:lnTo>
                <a:lnTo>
                  <a:pt x="0" y="52182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7" id="7"/>
          <p:cNvGrpSpPr/>
          <p:nvPr/>
        </p:nvGrpSpPr>
        <p:grpSpPr>
          <a:xfrm rot="5400000">
            <a:off x="6843886" y="-8820536"/>
            <a:ext cx="4629150" cy="20871643"/>
            <a:chOff x="0" y="0"/>
            <a:chExt cx="1219200" cy="5497058"/>
          </a:xfrm>
        </p:grpSpPr>
        <p:sp>
          <p:nvSpPr>
            <p:cNvPr name="Freeform 8" id="8"/>
            <p:cNvSpPr/>
            <p:nvPr/>
          </p:nvSpPr>
          <p:spPr>
            <a:xfrm flipH="false" flipV="false" rot="0">
              <a:off x="0" y="0"/>
              <a:ext cx="1219200" cy="5497058"/>
            </a:xfrm>
            <a:custGeom>
              <a:avLst/>
              <a:gdLst/>
              <a:ahLst/>
              <a:cxnLst/>
              <a:rect r="r" b="b" t="t" l="l"/>
              <a:pathLst>
                <a:path h="5497058" w="1219200">
                  <a:moveTo>
                    <a:pt x="0" y="0"/>
                  </a:moveTo>
                  <a:lnTo>
                    <a:pt x="1219200" y="0"/>
                  </a:lnTo>
                  <a:lnTo>
                    <a:pt x="1219200" y="5497058"/>
                  </a:lnTo>
                  <a:lnTo>
                    <a:pt x="0" y="5497058"/>
                  </a:lnTo>
                  <a:close/>
                </a:path>
              </a:pathLst>
            </a:custGeom>
            <a:solidFill>
              <a:srgbClr val="593C8F"/>
            </a:solidFill>
          </p:spPr>
        </p:sp>
        <p:sp>
          <p:nvSpPr>
            <p:cNvPr name="TextBox 9" id="9"/>
            <p:cNvSpPr txBox="true"/>
            <p:nvPr/>
          </p:nvSpPr>
          <p:spPr>
            <a:xfrm>
              <a:off x="0" y="-47625"/>
              <a:ext cx="1219200" cy="5544683"/>
            </a:xfrm>
            <a:prstGeom prst="rect">
              <a:avLst/>
            </a:prstGeom>
          </p:spPr>
          <p:txBody>
            <a:bodyPr anchor="ctr" rtlCol="false" tIns="50800" lIns="50800" bIns="50800" rIns="50800"/>
            <a:lstStyle/>
            <a:p>
              <a:pPr algn="ctr">
                <a:lnSpc>
                  <a:spcPts val="2659"/>
                </a:lnSpc>
              </a:pPr>
            </a:p>
          </p:txBody>
        </p:sp>
      </p:grpSp>
      <p:sp>
        <p:nvSpPr>
          <p:cNvPr name="Freeform 10" id="10"/>
          <p:cNvSpPr/>
          <p:nvPr/>
        </p:nvSpPr>
        <p:spPr>
          <a:xfrm flipH="false" flipV="false" rot="0">
            <a:off x="-11727" y="238125"/>
            <a:ext cx="18299727" cy="9780121"/>
          </a:xfrm>
          <a:custGeom>
            <a:avLst/>
            <a:gdLst/>
            <a:ahLst/>
            <a:cxnLst/>
            <a:rect r="r" b="b" t="t" l="l"/>
            <a:pathLst>
              <a:path h="9780121" w="18299727">
                <a:moveTo>
                  <a:pt x="0" y="0"/>
                </a:moveTo>
                <a:lnTo>
                  <a:pt x="18299727" y="0"/>
                </a:lnTo>
                <a:lnTo>
                  <a:pt x="18299727" y="9780121"/>
                </a:lnTo>
                <a:lnTo>
                  <a:pt x="0" y="9780121"/>
                </a:lnTo>
                <a:lnTo>
                  <a:pt x="0" y="0"/>
                </a:lnTo>
                <a:close/>
              </a:path>
            </a:pathLst>
          </a:custGeom>
          <a:blipFill>
            <a:blip r:embed="rId5"/>
            <a:stretch>
              <a:fillRect l="-372" t="0" r="-372" b="0"/>
            </a:stretch>
          </a:blipFill>
        </p:spPr>
      </p:sp>
      <p:grpSp>
        <p:nvGrpSpPr>
          <p:cNvPr name="Group 11" id="11"/>
          <p:cNvGrpSpPr/>
          <p:nvPr/>
        </p:nvGrpSpPr>
        <p:grpSpPr>
          <a:xfrm rot="0">
            <a:off x="15412221" y="4858214"/>
            <a:ext cx="2423941" cy="1542885"/>
            <a:chOff x="0" y="0"/>
            <a:chExt cx="638404" cy="406356"/>
          </a:xfrm>
        </p:grpSpPr>
        <p:sp>
          <p:nvSpPr>
            <p:cNvPr name="Freeform 12" id="12"/>
            <p:cNvSpPr/>
            <p:nvPr/>
          </p:nvSpPr>
          <p:spPr>
            <a:xfrm flipH="false" flipV="false" rot="0">
              <a:off x="0" y="0"/>
              <a:ext cx="638404" cy="406356"/>
            </a:xfrm>
            <a:custGeom>
              <a:avLst/>
              <a:gdLst/>
              <a:ahLst/>
              <a:cxnLst/>
              <a:rect r="r" b="b" t="t" l="l"/>
              <a:pathLst>
                <a:path h="406356" w="638404">
                  <a:moveTo>
                    <a:pt x="162891" y="0"/>
                  </a:moveTo>
                  <a:lnTo>
                    <a:pt x="475513" y="0"/>
                  </a:lnTo>
                  <a:cubicBezTo>
                    <a:pt x="518715" y="0"/>
                    <a:pt x="560147" y="17162"/>
                    <a:pt x="590695" y="47710"/>
                  </a:cubicBezTo>
                  <a:cubicBezTo>
                    <a:pt x="621243" y="78258"/>
                    <a:pt x="638404" y="119690"/>
                    <a:pt x="638404" y="162891"/>
                  </a:cubicBezTo>
                  <a:lnTo>
                    <a:pt x="638404" y="243466"/>
                  </a:lnTo>
                  <a:cubicBezTo>
                    <a:pt x="638404" y="333428"/>
                    <a:pt x="565476" y="406356"/>
                    <a:pt x="475513" y="406356"/>
                  </a:cubicBezTo>
                  <a:lnTo>
                    <a:pt x="162891" y="406356"/>
                  </a:lnTo>
                  <a:cubicBezTo>
                    <a:pt x="119690" y="406356"/>
                    <a:pt x="78258" y="389195"/>
                    <a:pt x="47710" y="358647"/>
                  </a:cubicBezTo>
                  <a:cubicBezTo>
                    <a:pt x="17162" y="328099"/>
                    <a:pt x="0" y="286667"/>
                    <a:pt x="0" y="243466"/>
                  </a:cubicBezTo>
                  <a:lnTo>
                    <a:pt x="0" y="162891"/>
                  </a:lnTo>
                  <a:cubicBezTo>
                    <a:pt x="0" y="119690"/>
                    <a:pt x="17162" y="78258"/>
                    <a:pt x="47710" y="47710"/>
                  </a:cubicBezTo>
                  <a:cubicBezTo>
                    <a:pt x="78258" y="17162"/>
                    <a:pt x="119690" y="0"/>
                    <a:pt x="162891" y="0"/>
                  </a:cubicBezTo>
                  <a:close/>
                </a:path>
              </a:pathLst>
            </a:custGeom>
            <a:solidFill>
              <a:srgbClr val="000000">
                <a:alpha val="0"/>
              </a:srgbClr>
            </a:solidFill>
            <a:ln w="38100" cap="rnd">
              <a:solidFill>
                <a:srgbClr val="593C8F"/>
              </a:solidFill>
              <a:prstDash val="solid"/>
              <a:round/>
            </a:ln>
          </p:spPr>
        </p:sp>
        <p:sp>
          <p:nvSpPr>
            <p:cNvPr name="TextBox 13" id="13"/>
            <p:cNvSpPr txBox="true"/>
            <p:nvPr/>
          </p:nvSpPr>
          <p:spPr>
            <a:xfrm>
              <a:off x="0" y="-47625"/>
              <a:ext cx="638404" cy="453981"/>
            </a:xfrm>
            <a:prstGeom prst="rect">
              <a:avLst/>
            </a:prstGeom>
          </p:spPr>
          <p:txBody>
            <a:bodyPr anchor="ctr" rtlCol="false" tIns="50800" lIns="50800" bIns="50800" rIns="50800"/>
            <a:lstStyle/>
            <a:p>
              <a:pPr algn="ctr">
                <a:lnSpc>
                  <a:spcPts val="2659"/>
                </a:lnSpc>
              </a:pPr>
            </a:p>
          </p:txBody>
        </p:sp>
      </p:grpSp>
      <p:sp>
        <p:nvSpPr>
          <p:cNvPr name="TextBox 14" id="14"/>
          <p:cNvSpPr txBox="true"/>
          <p:nvPr/>
        </p:nvSpPr>
        <p:spPr>
          <a:xfrm rot="0">
            <a:off x="10268248" y="3413720"/>
            <a:ext cx="4723554" cy="1326252"/>
          </a:xfrm>
          <a:prstGeom prst="rect">
            <a:avLst/>
          </a:prstGeom>
        </p:spPr>
        <p:txBody>
          <a:bodyPr anchor="t" rtlCol="false" tIns="0" lIns="0" bIns="0" rIns="0">
            <a:spAutoFit/>
          </a:bodyPr>
          <a:lstStyle/>
          <a:p>
            <a:pPr algn="l">
              <a:lnSpc>
                <a:spcPts val="3549"/>
              </a:lnSpc>
              <a:spcBef>
                <a:spcPct val="0"/>
              </a:spcBef>
            </a:pPr>
            <a:r>
              <a:rPr lang="en-US" sz="2535">
                <a:solidFill>
                  <a:srgbClr val="000000"/>
                </a:solidFill>
                <a:latin typeface="Lato Bold"/>
              </a:rPr>
              <a:t>Splited PublishedAt </a:t>
            </a:r>
            <a:r>
              <a:rPr lang="en-US" sz="2535">
                <a:solidFill>
                  <a:srgbClr val="000000"/>
                </a:solidFill>
                <a:latin typeface="Lato Bold Italics"/>
              </a:rPr>
              <a:t>[Date/Time]</a:t>
            </a:r>
            <a:r>
              <a:rPr lang="en-US" sz="2535">
                <a:solidFill>
                  <a:srgbClr val="000000"/>
                </a:solidFill>
                <a:latin typeface="Lato Bold"/>
              </a:rPr>
              <a:t> Into </a:t>
            </a:r>
            <a:r>
              <a:rPr lang="en-US" sz="2535">
                <a:solidFill>
                  <a:srgbClr val="000000"/>
                </a:solidFill>
                <a:latin typeface="Lato Bold Italics"/>
              </a:rPr>
              <a:t>Date and Time</a:t>
            </a:r>
            <a:r>
              <a:rPr lang="en-US" sz="2535">
                <a:solidFill>
                  <a:srgbClr val="000000"/>
                </a:solidFill>
                <a:latin typeface="Lato Bold"/>
              </a:rPr>
              <a:t> for fesibility Date and Time for feasibility</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0312" t="0" r="-20312" b="0"/>
            </a:stretch>
          </a:blipFill>
        </p:spPr>
      </p:sp>
      <p:grpSp>
        <p:nvGrpSpPr>
          <p:cNvPr name="Group 3" id="3"/>
          <p:cNvGrpSpPr/>
          <p:nvPr/>
        </p:nvGrpSpPr>
        <p:grpSpPr>
          <a:xfrm rot="0">
            <a:off x="0" y="0"/>
            <a:ext cx="18288000" cy="9780121"/>
            <a:chOff x="0" y="0"/>
            <a:chExt cx="4816593" cy="2575834"/>
          </a:xfrm>
        </p:grpSpPr>
        <p:sp>
          <p:nvSpPr>
            <p:cNvPr name="Freeform 4" id="4"/>
            <p:cNvSpPr/>
            <p:nvPr/>
          </p:nvSpPr>
          <p:spPr>
            <a:xfrm flipH="false" flipV="false" rot="0">
              <a:off x="0" y="0"/>
              <a:ext cx="4816592" cy="2575834"/>
            </a:xfrm>
            <a:custGeom>
              <a:avLst/>
              <a:gdLst/>
              <a:ahLst/>
              <a:cxnLst/>
              <a:rect r="r" b="b" t="t" l="l"/>
              <a:pathLst>
                <a:path h="2575834" w="4816592">
                  <a:moveTo>
                    <a:pt x="0" y="0"/>
                  </a:moveTo>
                  <a:lnTo>
                    <a:pt x="4816592" y="0"/>
                  </a:lnTo>
                  <a:lnTo>
                    <a:pt x="4816592" y="2575834"/>
                  </a:lnTo>
                  <a:lnTo>
                    <a:pt x="0" y="2575834"/>
                  </a:lnTo>
                  <a:close/>
                </a:path>
              </a:pathLst>
            </a:custGeom>
            <a:solidFill>
              <a:srgbClr val="593C8F"/>
            </a:solidFill>
          </p:spPr>
        </p:sp>
        <p:sp>
          <p:nvSpPr>
            <p:cNvPr name="TextBox 5" id="5"/>
            <p:cNvSpPr txBox="true"/>
            <p:nvPr/>
          </p:nvSpPr>
          <p:spPr>
            <a:xfrm>
              <a:off x="0" y="-47625"/>
              <a:ext cx="4816593" cy="2623459"/>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2418664" y="1360499"/>
            <a:ext cx="13450672" cy="7566003"/>
          </a:xfrm>
          <a:custGeom>
            <a:avLst/>
            <a:gdLst/>
            <a:ahLst/>
            <a:cxnLst/>
            <a:rect r="r" b="b" t="t" l="l"/>
            <a:pathLst>
              <a:path h="7566003" w="13450672">
                <a:moveTo>
                  <a:pt x="0" y="0"/>
                </a:moveTo>
                <a:lnTo>
                  <a:pt x="13450672" y="0"/>
                </a:lnTo>
                <a:lnTo>
                  <a:pt x="13450672" y="7566002"/>
                </a:lnTo>
                <a:lnTo>
                  <a:pt x="0" y="7566002"/>
                </a:lnTo>
                <a:lnTo>
                  <a:pt x="0" y="0"/>
                </a:lnTo>
                <a:close/>
              </a:path>
            </a:pathLst>
          </a:custGeom>
          <a:blipFill>
            <a:blip r:embed="rId3"/>
            <a:stretch>
              <a:fillRect l="0" t="0" r="0" b="0"/>
            </a:stretch>
          </a:blipFill>
        </p:spPr>
      </p:sp>
      <p:sp>
        <p:nvSpPr>
          <p:cNvPr name="TextBox 7" id="7"/>
          <p:cNvSpPr txBox="true"/>
          <p:nvPr/>
        </p:nvSpPr>
        <p:spPr>
          <a:xfrm rot="0">
            <a:off x="5391725" y="235700"/>
            <a:ext cx="562133" cy="936625"/>
          </a:xfrm>
          <a:prstGeom prst="rect">
            <a:avLst/>
          </a:prstGeom>
        </p:spPr>
        <p:txBody>
          <a:bodyPr anchor="t" rtlCol="false" tIns="0" lIns="0" bIns="0" rIns="0">
            <a:spAutoFit/>
          </a:bodyPr>
          <a:lstStyle/>
          <a:p>
            <a:pPr algn="l">
              <a:lnSpc>
                <a:spcPts val="7699"/>
              </a:lnSpc>
              <a:spcBef>
                <a:spcPct val="0"/>
              </a:spcBef>
            </a:pPr>
            <a:r>
              <a:rPr lang="en-US" sz="5499">
                <a:solidFill>
                  <a:srgbClr val="FFFFFF"/>
                </a:solidFill>
                <a:latin typeface="Lato Bold"/>
              </a:rPr>
              <a:t>2</a:t>
            </a:r>
          </a:p>
        </p:txBody>
      </p:sp>
      <p:sp>
        <p:nvSpPr>
          <p:cNvPr name="TextBox 8" id="8"/>
          <p:cNvSpPr txBox="true"/>
          <p:nvPr/>
        </p:nvSpPr>
        <p:spPr>
          <a:xfrm rot="0">
            <a:off x="6040114" y="369128"/>
            <a:ext cx="7444223" cy="688818"/>
          </a:xfrm>
          <a:prstGeom prst="rect">
            <a:avLst/>
          </a:prstGeom>
        </p:spPr>
        <p:txBody>
          <a:bodyPr anchor="t" rtlCol="false" tIns="0" lIns="0" bIns="0" rIns="0">
            <a:spAutoFit/>
          </a:bodyPr>
          <a:lstStyle/>
          <a:p>
            <a:pPr algn="ctr">
              <a:lnSpc>
                <a:spcPts val="5608"/>
              </a:lnSpc>
              <a:spcBef>
                <a:spcPct val="0"/>
              </a:spcBef>
            </a:pPr>
            <a:r>
              <a:rPr lang="en-US" sz="4006">
                <a:solidFill>
                  <a:srgbClr val="FFFFFF"/>
                </a:solidFill>
                <a:latin typeface="Lato Bold"/>
              </a:rPr>
              <a:t> Exploratory Data Analysis (EDA)</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9780121"/>
            <a:chOff x="0" y="0"/>
            <a:chExt cx="4816593" cy="2575834"/>
          </a:xfrm>
        </p:grpSpPr>
        <p:sp>
          <p:nvSpPr>
            <p:cNvPr name="Freeform 3" id="3"/>
            <p:cNvSpPr/>
            <p:nvPr/>
          </p:nvSpPr>
          <p:spPr>
            <a:xfrm flipH="false" flipV="false" rot="0">
              <a:off x="0" y="0"/>
              <a:ext cx="4816592" cy="2575834"/>
            </a:xfrm>
            <a:custGeom>
              <a:avLst/>
              <a:gdLst/>
              <a:ahLst/>
              <a:cxnLst/>
              <a:rect r="r" b="b" t="t" l="l"/>
              <a:pathLst>
                <a:path h="2575834" w="4816592">
                  <a:moveTo>
                    <a:pt x="0" y="0"/>
                  </a:moveTo>
                  <a:lnTo>
                    <a:pt x="4816592" y="0"/>
                  </a:lnTo>
                  <a:lnTo>
                    <a:pt x="4816592" y="2575834"/>
                  </a:lnTo>
                  <a:lnTo>
                    <a:pt x="0" y="2575834"/>
                  </a:lnTo>
                  <a:close/>
                </a:path>
              </a:pathLst>
            </a:custGeom>
            <a:solidFill>
              <a:srgbClr val="593C8F"/>
            </a:solidFill>
          </p:spPr>
        </p:sp>
        <p:sp>
          <p:nvSpPr>
            <p:cNvPr name="TextBox 4" id="4"/>
            <p:cNvSpPr txBox="true"/>
            <p:nvPr/>
          </p:nvSpPr>
          <p:spPr>
            <a:xfrm>
              <a:off x="0" y="-47625"/>
              <a:ext cx="4816593" cy="2623459"/>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2415389" y="1358656"/>
            <a:ext cx="13457222" cy="7569687"/>
          </a:xfrm>
          <a:custGeom>
            <a:avLst/>
            <a:gdLst/>
            <a:ahLst/>
            <a:cxnLst/>
            <a:rect r="r" b="b" t="t" l="l"/>
            <a:pathLst>
              <a:path h="7569687" w="13457222">
                <a:moveTo>
                  <a:pt x="0" y="0"/>
                </a:moveTo>
                <a:lnTo>
                  <a:pt x="13457222" y="0"/>
                </a:lnTo>
                <a:lnTo>
                  <a:pt x="13457222" y="7569688"/>
                </a:lnTo>
                <a:lnTo>
                  <a:pt x="0" y="7569688"/>
                </a:lnTo>
                <a:lnTo>
                  <a:pt x="0" y="0"/>
                </a:lnTo>
                <a:close/>
              </a:path>
            </a:pathLst>
          </a:custGeom>
          <a:blipFill>
            <a:blip r:embed="rId2"/>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03899" y="-506879"/>
            <a:ext cx="19932249" cy="10287000"/>
            <a:chOff x="0" y="0"/>
            <a:chExt cx="5249646" cy="2709333"/>
          </a:xfrm>
        </p:grpSpPr>
        <p:sp>
          <p:nvSpPr>
            <p:cNvPr name="Freeform 3" id="3"/>
            <p:cNvSpPr/>
            <p:nvPr/>
          </p:nvSpPr>
          <p:spPr>
            <a:xfrm flipH="false" flipV="false" rot="0">
              <a:off x="0" y="0"/>
              <a:ext cx="5249646" cy="2709333"/>
            </a:xfrm>
            <a:custGeom>
              <a:avLst/>
              <a:gdLst/>
              <a:ahLst/>
              <a:cxnLst/>
              <a:rect r="r" b="b" t="t" l="l"/>
              <a:pathLst>
                <a:path h="2709333" w="5249646">
                  <a:moveTo>
                    <a:pt x="0" y="0"/>
                  </a:moveTo>
                  <a:lnTo>
                    <a:pt x="5249646" y="0"/>
                  </a:lnTo>
                  <a:lnTo>
                    <a:pt x="5249646" y="2709333"/>
                  </a:lnTo>
                  <a:lnTo>
                    <a:pt x="0" y="2709333"/>
                  </a:lnTo>
                  <a:close/>
                </a:path>
              </a:pathLst>
            </a:custGeom>
            <a:solidFill>
              <a:srgbClr val="593C8F"/>
            </a:solidFill>
          </p:spPr>
        </p:sp>
        <p:sp>
          <p:nvSpPr>
            <p:cNvPr name="TextBox 4" id="4"/>
            <p:cNvSpPr txBox="true"/>
            <p:nvPr/>
          </p:nvSpPr>
          <p:spPr>
            <a:xfrm>
              <a:off x="0" y="-47625"/>
              <a:ext cx="5249646" cy="2756958"/>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2415389" y="1358656"/>
            <a:ext cx="13457222" cy="7569687"/>
          </a:xfrm>
          <a:custGeom>
            <a:avLst/>
            <a:gdLst/>
            <a:ahLst/>
            <a:cxnLst/>
            <a:rect r="r" b="b" t="t" l="l"/>
            <a:pathLst>
              <a:path h="7569687" w="13457222">
                <a:moveTo>
                  <a:pt x="0" y="0"/>
                </a:moveTo>
                <a:lnTo>
                  <a:pt x="13457222" y="0"/>
                </a:lnTo>
                <a:lnTo>
                  <a:pt x="13457222" y="7569688"/>
                </a:lnTo>
                <a:lnTo>
                  <a:pt x="0" y="7569688"/>
                </a:lnTo>
                <a:lnTo>
                  <a:pt x="0" y="0"/>
                </a:lnTo>
                <a:close/>
              </a:path>
            </a:pathLst>
          </a:custGeom>
          <a:blipFill>
            <a:blip r:embed="rId2"/>
            <a:stretch>
              <a:fillRect l="0" t="0" r="0" b="0"/>
            </a:stretch>
          </a:blipFill>
        </p:spPr>
      </p:sp>
      <p:sp>
        <p:nvSpPr>
          <p:cNvPr name="TextBox 6" id="6"/>
          <p:cNvSpPr txBox="true"/>
          <p:nvPr/>
        </p:nvSpPr>
        <p:spPr>
          <a:xfrm rot="0">
            <a:off x="6302924" y="339979"/>
            <a:ext cx="6918603" cy="688721"/>
          </a:xfrm>
          <a:prstGeom prst="rect">
            <a:avLst/>
          </a:prstGeom>
        </p:spPr>
        <p:txBody>
          <a:bodyPr anchor="t" rtlCol="false" tIns="0" lIns="0" bIns="0" rIns="0">
            <a:spAutoFit/>
          </a:bodyPr>
          <a:lstStyle/>
          <a:p>
            <a:pPr algn="ctr">
              <a:lnSpc>
                <a:spcPts val="5614"/>
              </a:lnSpc>
              <a:spcBef>
                <a:spcPct val="0"/>
              </a:spcBef>
            </a:pPr>
            <a:r>
              <a:rPr lang="en-US" sz="4010">
                <a:solidFill>
                  <a:srgbClr val="FFFFFF"/>
                </a:solidFill>
                <a:latin typeface="Lato Bold"/>
              </a:rPr>
              <a:t>Content and Channel Analysis:</a:t>
            </a:r>
          </a:p>
        </p:txBody>
      </p:sp>
      <p:sp>
        <p:nvSpPr>
          <p:cNvPr name="TextBox 7" id="7"/>
          <p:cNvSpPr txBox="true"/>
          <p:nvPr/>
        </p:nvSpPr>
        <p:spPr>
          <a:xfrm rot="0">
            <a:off x="5391725" y="235700"/>
            <a:ext cx="562133" cy="936625"/>
          </a:xfrm>
          <a:prstGeom prst="rect">
            <a:avLst/>
          </a:prstGeom>
        </p:spPr>
        <p:txBody>
          <a:bodyPr anchor="t" rtlCol="false" tIns="0" lIns="0" bIns="0" rIns="0">
            <a:spAutoFit/>
          </a:bodyPr>
          <a:lstStyle/>
          <a:p>
            <a:pPr algn="l">
              <a:lnSpc>
                <a:spcPts val="7699"/>
              </a:lnSpc>
              <a:spcBef>
                <a:spcPct val="0"/>
              </a:spcBef>
            </a:pPr>
            <a:r>
              <a:rPr lang="en-US" sz="5499">
                <a:solidFill>
                  <a:srgbClr val="FFFFFF"/>
                </a:solidFill>
                <a:latin typeface="Lato Bold"/>
              </a:rPr>
              <a:t>3</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DAGIaA3MMjA</dc:identifier>
  <dcterms:modified xsi:type="dcterms:W3CDTF">2011-08-01T06:04:30Z</dcterms:modified>
  <cp:revision>1</cp:revision>
  <dc:title>Task 3_Songs Analysis</dc:title>
</cp:coreProperties>
</file>